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6"/>
  </p:notesMasterIdLst>
  <p:sldIdLst>
    <p:sldId id="256" r:id="rId2"/>
    <p:sldId id="257" r:id="rId3"/>
    <p:sldId id="259" r:id="rId4"/>
    <p:sldId id="261" r:id="rId5"/>
    <p:sldId id="258" r:id="rId6"/>
    <p:sldId id="291" r:id="rId7"/>
    <p:sldId id="272" r:id="rId8"/>
    <p:sldId id="288" r:id="rId9"/>
    <p:sldId id="284" r:id="rId10"/>
    <p:sldId id="292" r:id="rId11"/>
    <p:sldId id="277" r:id="rId12"/>
    <p:sldId id="278" r:id="rId13"/>
    <p:sldId id="276" r:id="rId14"/>
    <p:sldId id="307" r:id="rId15"/>
    <p:sldId id="285" r:id="rId16"/>
    <p:sldId id="293" r:id="rId17"/>
    <p:sldId id="263" r:id="rId18"/>
    <p:sldId id="264" r:id="rId19"/>
    <p:sldId id="281" r:id="rId20"/>
    <p:sldId id="298" r:id="rId21"/>
    <p:sldId id="294" r:id="rId22"/>
    <p:sldId id="295" r:id="rId23"/>
    <p:sldId id="270" r:id="rId24"/>
    <p:sldId id="269" r:id="rId25"/>
    <p:sldId id="296" r:id="rId26"/>
    <p:sldId id="301" r:id="rId27"/>
    <p:sldId id="303" r:id="rId28"/>
    <p:sldId id="306" r:id="rId29"/>
    <p:sldId id="267" r:id="rId30"/>
    <p:sldId id="268" r:id="rId31"/>
    <p:sldId id="266" r:id="rId32"/>
    <p:sldId id="271" r:id="rId33"/>
    <p:sldId id="297" r:id="rId34"/>
    <p:sldId id="308" r:id="rId35"/>
    <p:sldId id="300" r:id="rId36"/>
    <p:sldId id="299" r:id="rId37"/>
    <p:sldId id="286" r:id="rId38"/>
    <p:sldId id="287" r:id="rId39"/>
    <p:sldId id="275" r:id="rId40"/>
    <p:sldId id="283" r:id="rId41"/>
    <p:sldId id="304" r:id="rId42"/>
    <p:sldId id="305" r:id="rId43"/>
    <p:sldId id="273" r:id="rId44"/>
    <p:sldId id="290" r:id="rId4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30" autoAdjust="0"/>
    <p:restoredTop sz="94660"/>
  </p:normalViewPr>
  <p:slideViewPr>
    <p:cSldViewPr>
      <p:cViewPr varScale="1">
        <p:scale>
          <a:sx n="85" d="100"/>
          <a:sy n="85" d="100"/>
        </p:scale>
        <p:origin x="91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433E1-B631-4606-A43F-4D1B5528602B}" type="datetimeFigureOut">
              <a:rPr lang="sv-SE" smtClean="0"/>
              <a:pPr/>
              <a:t>2023-10-30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AEC55-8B8D-483E-8B37-8C4FEC67D704}" type="slidenum">
              <a:rPr lang="sv-SE" smtClean="0"/>
              <a:pPr/>
              <a:t>‹#›</a:t>
            </a:fld>
            <a:endParaRPr lang="sv-SE"/>
          </a:p>
        </p:txBody>
      </p:sp>
    </p:spTree>
    <p:extLst>
      <p:ext uri="{BB962C8B-B14F-4D97-AF65-F5344CB8AC3E}">
        <p14:creationId xmlns:p14="http://schemas.microsoft.com/office/powerpoint/2010/main" val="369794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FFAAEC55-8B8D-483E-8B37-8C4FEC67D704}" type="slidenum">
              <a:rPr lang="sv-SE" smtClean="0"/>
              <a:pPr/>
              <a:t>5</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FFAAEC55-8B8D-483E-8B37-8C4FEC67D704}" type="slidenum">
              <a:rPr lang="sv-SE" smtClean="0"/>
              <a:pPr/>
              <a:t>13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FFAAEC55-8B8D-483E-8B37-8C4FEC67D704}" type="slidenum">
              <a:rPr lang="sv-SE" smtClean="0"/>
              <a:pPr/>
              <a:t>18</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När Jesus botade folk ”återstlde” han deras hälsa, Mark 3:5</a:t>
            </a:r>
          </a:p>
        </p:txBody>
      </p:sp>
      <p:sp>
        <p:nvSpPr>
          <p:cNvPr id="4" name="Slide Number Placeholder 3"/>
          <p:cNvSpPr>
            <a:spLocks noGrp="1"/>
          </p:cNvSpPr>
          <p:nvPr>
            <p:ph type="sldNum" sz="quarter" idx="10"/>
          </p:nvPr>
        </p:nvSpPr>
        <p:spPr/>
        <p:txBody>
          <a:bodyPr/>
          <a:lstStyle/>
          <a:p>
            <a:fld id="{FFAAEC55-8B8D-483E-8B37-8C4FEC67D704}" type="slidenum">
              <a:rPr lang="sv-SE" smtClean="0"/>
              <a:pPr/>
              <a:t>41</a:t>
            </a:fld>
            <a:endParaRPr lang="sv-SE"/>
          </a:p>
        </p:txBody>
      </p:sp>
    </p:spTree>
    <p:extLst>
      <p:ext uri="{BB962C8B-B14F-4D97-AF65-F5344CB8AC3E}">
        <p14:creationId xmlns:p14="http://schemas.microsoft.com/office/powerpoint/2010/main" val="427478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361880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272122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12897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385075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158735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127286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89391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204999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192423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201182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E8D43-ECA7-40D5-9BBC-8F98447DB250}" type="datetimeFigureOut">
              <a:rPr lang="sv-SE" smtClean="0"/>
              <a:pPr/>
              <a:t>2023-10-30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ACEBD777-36D5-4112-8C9C-F9F6CADF892D}" type="slidenum">
              <a:rPr lang="sv-SE" smtClean="0"/>
              <a:pPr/>
              <a:t>‹#›</a:t>
            </a:fld>
            <a:endParaRPr lang="sv-SE"/>
          </a:p>
        </p:txBody>
      </p:sp>
    </p:spTree>
    <p:extLst>
      <p:ext uri="{BB962C8B-B14F-4D97-AF65-F5344CB8AC3E}">
        <p14:creationId xmlns:p14="http://schemas.microsoft.com/office/powerpoint/2010/main" val="248171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6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E8D43-ECA7-40D5-9BBC-8F98447DB250}" type="datetimeFigureOut">
              <a:rPr lang="sv-SE" smtClean="0"/>
              <a:pPr/>
              <a:t>2023-10-30</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BD777-36D5-4112-8C9C-F9F6CADF892D}" type="slidenum">
              <a:rPr lang="sv-SE" smtClean="0"/>
              <a:pPr/>
              <a:t>‹#›</a:t>
            </a:fld>
            <a:endParaRPr lang="sv-SE"/>
          </a:p>
        </p:txBody>
      </p:sp>
    </p:spTree>
    <p:extLst>
      <p:ext uri="{BB962C8B-B14F-4D97-AF65-F5344CB8AC3E}">
        <p14:creationId xmlns:p14="http://schemas.microsoft.com/office/powerpoint/2010/main" val="17989168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174" y="1700808"/>
            <a:ext cx="7772400" cy="1470025"/>
          </a:xfrm>
        </p:spPr>
        <p:txBody>
          <a:bodyPr>
            <a:normAutofit/>
          </a:bodyPr>
          <a:lstStyle/>
          <a:p>
            <a:r>
              <a:rPr lang="sv-SE" sz="8000" b="1" dirty="0">
                <a:latin typeface="Elephant" pitchFamily="18" charset="0"/>
                <a:cs typeface="Aharoni" pitchFamily="2" charset="-79"/>
              </a:rPr>
              <a:t>Israel</a:t>
            </a:r>
          </a:p>
        </p:txBody>
      </p:sp>
      <p:sp>
        <p:nvSpPr>
          <p:cNvPr id="3" name="Subtitle 2"/>
          <p:cNvSpPr>
            <a:spLocks noGrp="1"/>
          </p:cNvSpPr>
          <p:nvPr>
            <p:ph type="subTitle" idx="1"/>
          </p:nvPr>
        </p:nvSpPr>
        <p:spPr>
          <a:xfrm>
            <a:off x="827584" y="3573016"/>
            <a:ext cx="7416824" cy="762000"/>
          </a:xfrm>
        </p:spPr>
        <p:txBody>
          <a:bodyPr>
            <a:noAutofit/>
          </a:bodyPr>
          <a:lstStyle/>
          <a:p>
            <a:r>
              <a:rPr lang="sv-SE" sz="3200" b="1" dirty="0">
                <a:solidFill>
                  <a:schemeClr val="tx1"/>
                </a:solidFill>
              </a:rPr>
              <a:t>Modern </a:t>
            </a:r>
            <a:r>
              <a:rPr lang="sv-SE" b="1" dirty="0">
                <a:solidFill>
                  <a:schemeClr val="tx1"/>
                </a:solidFill>
              </a:rPr>
              <a:t>s</a:t>
            </a:r>
            <a:r>
              <a:rPr lang="sv-SE" sz="3200" b="1" dirty="0">
                <a:solidFill>
                  <a:schemeClr val="tx1"/>
                </a:solidFill>
              </a:rPr>
              <a:t>ionism och Bibeln</a:t>
            </a:r>
          </a:p>
        </p:txBody>
      </p:sp>
      <p:sp>
        <p:nvSpPr>
          <p:cNvPr id="4" name="TextBox 3"/>
          <p:cNvSpPr txBox="1"/>
          <p:nvPr/>
        </p:nvSpPr>
        <p:spPr>
          <a:xfrm>
            <a:off x="2123729" y="4581128"/>
            <a:ext cx="4320480" cy="369332"/>
          </a:xfrm>
          <a:prstGeom prst="rect">
            <a:avLst/>
          </a:prstGeom>
          <a:noFill/>
        </p:spPr>
        <p:txBody>
          <a:bodyPr wrap="square" rtlCol="0">
            <a:spAutoFit/>
          </a:bodyPr>
          <a:lstStyle/>
          <a:p>
            <a:pPr algn="ctr"/>
            <a:r>
              <a:rPr lang="sv-SE" dirty="0"/>
              <a:t>av Vesa Annala</a:t>
            </a:r>
          </a:p>
        </p:txBody>
      </p:sp>
      <p:sp>
        <p:nvSpPr>
          <p:cNvPr id="5" name="textruta 4">
            <a:extLst>
              <a:ext uri="{FF2B5EF4-FFF2-40B4-BE49-F238E27FC236}">
                <a16:creationId xmlns:a16="http://schemas.microsoft.com/office/drawing/2014/main" id="{3D7BB0D4-ABF8-13EF-82AE-A2F0C495ACAF}"/>
              </a:ext>
            </a:extLst>
          </p:cNvPr>
          <p:cNvSpPr txBox="1"/>
          <p:nvPr/>
        </p:nvSpPr>
        <p:spPr>
          <a:xfrm>
            <a:off x="6948264" y="4950460"/>
            <a:ext cx="1859741" cy="646331"/>
          </a:xfrm>
          <a:prstGeom prst="rect">
            <a:avLst/>
          </a:prstGeom>
          <a:noFill/>
        </p:spPr>
        <p:txBody>
          <a:bodyPr wrap="none" rtlCol="0">
            <a:spAutoFit/>
          </a:bodyPr>
          <a:lstStyle/>
          <a:p>
            <a:r>
              <a:rPr lang="sv-SE" dirty="0"/>
              <a:t>Copyright © 2014</a:t>
            </a:r>
          </a:p>
          <a:p>
            <a:endParaRPr lang="sv-SE" dirty="0"/>
          </a:p>
        </p:txBody>
      </p:sp>
    </p:spTree>
    <p:extLst>
      <p:ext uri="{BB962C8B-B14F-4D97-AF65-F5344CB8AC3E}">
        <p14:creationId xmlns:p14="http://schemas.microsoft.com/office/powerpoint/2010/main" val="19834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Var skulle judarna få sitt nationella hem?</a:t>
            </a:r>
          </a:p>
        </p:txBody>
      </p:sp>
      <p:sp>
        <p:nvSpPr>
          <p:cNvPr id="3" name="Content Placeholder 2"/>
          <p:cNvSpPr>
            <a:spLocks noGrp="1"/>
          </p:cNvSpPr>
          <p:nvPr>
            <p:ph idx="1"/>
          </p:nvPr>
        </p:nvSpPr>
        <p:spPr>
          <a:xfrm>
            <a:off x="1187624" y="1600200"/>
            <a:ext cx="7499176" cy="4525963"/>
          </a:xfrm>
        </p:spPr>
        <p:txBody>
          <a:bodyPr/>
          <a:lstStyle/>
          <a:p>
            <a:pPr>
              <a:buNone/>
            </a:pPr>
            <a:r>
              <a:rPr lang="sv-SE" dirty="0"/>
              <a:t>Sinaihalvön</a:t>
            </a:r>
          </a:p>
          <a:p>
            <a:pPr>
              <a:buNone/>
            </a:pPr>
            <a:endParaRPr lang="sv-SE" dirty="0"/>
          </a:p>
          <a:p>
            <a:pPr>
              <a:buNone/>
            </a:pPr>
            <a:r>
              <a:rPr lang="sv-SE" dirty="0"/>
              <a:t>Uganda</a:t>
            </a:r>
          </a:p>
          <a:p>
            <a:pPr>
              <a:buNone/>
            </a:pPr>
            <a:endParaRPr lang="sv-SE" dirty="0"/>
          </a:p>
          <a:p>
            <a:pPr>
              <a:buNone/>
            </a:pPr>
            <a:r>
              <a:rPr lang="sv-SE" dirty="0"/>
              <a:t>Argentina</a:t>
            </a:r>
          </a:p>
          <a:p>
            <a:pPr>
              <a:buNone/>
            </a:pPr>
            <a:endParaRPr lang="sv-SE" dirty="0"/>
          </a:p>
          <a:p>
            <a:pPr>
              <a:buNone/>
            </a:pPr>
            <a:r>
              <a:rPr lang="sv-SE" dirty="0"/>
              <a:t>Palestina</a:t>
            </a:r>
          </a:p>
        </p:txBody>
      </p:sp>
      <p:pic>
        <p:nvPicPr>
          <p:cNvPr id="4" name="Bildobjekt 3" descr="sinai-karte.jpg"/>
          <p:cNvPicPr>
            <a:picLocks noChangeAspect="1"/>
          </p:cNvPicPr>
          <p:nvPr/>
        </p:nvPicPr>
        <p:blipFill>
          <a:blip r:embed="rId2" cstate="print"/>
          <a:srcRect l="24048" t="11560" r="25176" b="1594"/>
          <a:stretch>
            <a:fillRect/>
          </a:stretch>
        </p:blipFill>
        <p:spPr>
          <a:xfrm>
            <a:off x="3491880" y="1484784"/>
            <a:ext cx="720080" cy="976108"/>
          </a:xfrm>
          <a:prstGeom prst="rect">
            <a:avLst/>
          </a:prstGeom>
          <a:ln>
            <a:noFill/>
          </a:ln>
          <a:effectLst>
            <a:outerShdw blurRad="292100" dist="139700" dir="2700000" algn="tl" rotWithShape="0">
              <a:srgbClr val="333333">
                <a:alpha val="65000"/>
              </a:srgbClr>
            </a:outerShdw>
          </a:effectLst>
        </p:spPr>
      </p:pic>
      <p:pic>
        <p:nvPicPr>
          <p:cNvPr id="5" name="Bildobjekt 4" descr="africa.gif"/>
          <p:cNvPicPr>
            <a:picLocks noChangeAspect="1"/>
          </p:cNvPicPr>
          <p:nvPr/>
        </p:nvPicPr>
        <p:blipFill>
          <a:blip r:embed="rId3" cstate="print"/>
          <a:srcRect l="51853" t="40131" r="27765" b="32729"/>
          <a:stretch>
            <a:fillRect/>
          </a:stretch>
        </p:blipFill>
        <p:spPr>
          <a:xfrm>
            <a:off x="4139952" y="2276872"/>
            <a:ext cx="1224136" cy="1224136"/>
          </a:xfrm>
          <a:prstGeom prst="rect">
            <a:avLst/>
          </a:prstGeom>
          <a:ln>
            <a:noFill/>
          </a:ln>
          <a:effectLst>
            <a:outerShdw blurRad="292100" dist="139700" dir="2700000" algn="tl" rotWithShape="0">
              <a:srgbClr val="333333">
                <a:alpha val="65000"/>
              </a:srgbClr>
            </a:outerShdw>
          </a:effectLst>
        </p:spPr>
      </p:pic>
      <p:pic>
        <p:nvPicPr>
          <p:cNvPr id="6" name="Bildobjekt 5" descr="physical-map-of-Argentina.gif"/>
          <p:cNvPicPr>
            <a:picLocks noChangeAspect="1"/>
          </p:cNvPicPr>
          <p:nvPr/>
        </p:nvPicPr>
        <p:blipFill>
          <a:blip r:embed="rId4" cstate="print"/>
          <a:stretch>
            <a:fillRect/>
          </a:stretch>
        </p:blipFill>
        <p:spPr>
          <a:xfrm>
            <a:off x="5148064" y="3356992"/>
            <a:ext cx="832859" cy="1492894"/>
          </a:xfrm>
          <a:prstGeom prst="rect">
            <a:avLst/>
          </a:prstGeom>
          <a:ln>
            <a:noFill/>
          </a:ln>
          <a:effectLst>
            <a:outerShdw blurRad="292100" dist="139700" dir="2700000" algn="tl" rotWithShape="0">
              <a:srgbClr val="333333">
                <a:alpha val="65000"/>
              </a:srgbClr>
            </a:outerShdw>
          </a:effectLst>
        </p:spPr>
      </p:pic>
      <p:pic>
        <p:nvPicPr>
          <p:cNvPr id="7" name="Bildobjekt 6" descr="MiddleEast_A2003031_0820_250m.jpg"/>
          <p:cNvPicPr>
            <a:picLocks noChangeAspect="1"/>
          </p:cNvPicPr>
          <p:nvPr/>
        </p:nvPicPr>
        <p:blipFill>
          <a:blip r:embed="rId5" cstate="print"/>
          <a:stretch>
            <a:fillRect/>
          </a:stretch>
        </p:blipFill>
        <p:spPr>
          <a:xfrm>
            <a:off x="4139952" y="4653136"/>
            <a:ext cx="1110039" cy="1412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84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50106"/>
          </a:xfrm>
        </p:spPr>
        <p:txBody>
          <a:bodyPr/>
          <a:lstStyle/>
          <a:p>
            <a:r>
              <a:rPr lang="sv-SE" dirty="0"/>
              <a:t>Vad sionism </a:t>
            </a:r>
            <a:r>
              <a:rPr lang="sv-SE" b="1" i="1" dirty="0"/>
              <a:t>är</a:t>
            </a:r>
            <a:r>
              <a:rPr lang="sv-SE" dirty="0"/>
              <a:t> </a:t>
            </a:r>
          </a:p>
        </p:txBody>
      </p:sp>
      <p:sp>
        <p:nvSpPr>
          <p:cNvPr id="3" name="Platshållare för innehåll 2"/>
          <p:cNvSpPr>
            <a:spLocks noGrp="1"/>
          </p:cNvSpPr>
          <p:nvPr>
            <p:ph idx="1"/>
          </p:nvPr>
        </p:nvSpPr>
        <p:spPr>
          <a:xfrm>
            <a:off x="467544" y="1484784"/>
            <a:ext cx="8229600" cy="5256584"/>
          </a:xfrm>
        </p:spPr>
        <p:txBody>
          <a:bodyPr>
            <a:normAutofit lnSpcReduction="10000"/>
          </a:bodyPr>
          <a:lstStyle/>
          <a:p>
            <a:r>
              <a:rPr lang="sv-SE" dirty="0"/>
              <a:t>En </a:t>
            </a:r>
            <a:r>
              <a:rPr lang="sv-SE" b="1" i="1" dirty="0"/>
              <a:t>politisk/nationell</a:t>
            </a:r>
            <a:r>
              <a:rPr lang="sv-SE" dirty="0"/>
              <a:t> rörelse:</a:t>
            </a:r>
          </a:p>
          <a:p>
            <a:pPr indent="0">
              <a:buNone/>
            </a:pPr>
            <a:r>
              <a:rPr lang="sv-SE" sz="2200" dirty="0"/>
              <a:t>”sionism, </a:t>
            </a:r>
            <a:r>
              <a:rPr lang="sv-SE" sz="2200" i="1" dirty="0"/>
              <a:t>zionism</a:t>
            </a:r>
            <a:r>
              <a:rPr lang="sv-SE" sz="2200" dirty="0"/>
              <a:t>, </a:t>
            </a:r>
            <a:r>
              <a:rPr lang="sv-SE" sz="2200" b="1" i="1" dirty="0"/>
              <a:t>politisk strävan </a:t>
            </a:r>
            <a:r>
              <a:rPr lang="sv-SE" sz="2200" dirty="0"/>
              <a:t>att åstadkomma judarnas återvändande till </a:t>
            </a:r>
            <a:r>
              <a:rPr lang="sv-SE" sz="2200" i="1" dirty="0"/>
              <a:t>Eretz Yisrael</a:t>
            </a:r>
            <a:r>
              <a:rPr lang="sv-SE" sz="2200" dirty="0"/>
              <a:t>, Landet Israel.”</a:t>
            </a:r>
          </a:p>
          <a:p>
            <a:pPr indent="0" algn="r">
              <a:buNone/>
            </a:pPr>
            <a:r>
              <a:rPr lang="sv-SE" sz="1400" dirty="0"/>
              <a:t>http://www.ne.se/uppslagsverk/encyklopedi/lång/sionism (fetstil min)</a:t>
            </a:r>
          </a:p>
          <a:p>
            <a:r>
              <a:rPr lang="en-US" sz="2200" dirty="0"/>
              <a:t>“</a:t>
            </a:r>
            <a:r>
              <a:rPr lang="en-US" sz="2200" dirty="0" err="1"/>
              <a:t>Enligt</a:t>
            </a:r>
            <a:r>
              <a:rPr lang="en-US" sz="2200" dirty="0"/>
              <a:t> min </a:t>
            </a:r>
            <a:r>
              <a:rPr lang="en-US" sz="2200" dirty="0" err="1"/>
              <a:t>mening</a:t>
            </a:r>
            <a:r>
              <a:rPr lang="en-US" sz="2200" dirty="0"/>
              <a:t> </a:t>
            </a:r>
            <a:r>
              <a:rPr lang="en-US" sz="2200" dirty="0" err="1"/>
              <a:t>är</a:t>
            </a:r>
            <a:r>
              <a:rPr lang="en-US" sz="2200" dirty="0"/>
              <a:t> </a:t>
            </a:r>
            <a:r>
              <a:rPr lang="en-US" sz="2200" dirty="0" err="1"/>
              <a:t>judefrågan</a:t>
            </a:r>
            <a:r>
              <a:rPr lang="en-US" sz="2200" dirty="0"/>
              <a:t> </a:t>
            </a:r>
            <a:r>
              <a:rPr lang="en-US" sz="2200" dirty="0" err="1"/>
              <a:t>varken</a:t>
            </a:r>
            <a:r>
              <a:rPr lang="en-US" sz="2200" dirty="0"/>
              <a:t> social </a:t>
            </a:r>
            <a:r>
              <a:rPr lang="en-US" sz="2200" dirty="0" err="1"/>
              <a:t>eller</a:t>
            </a:r>
            <a:r>
              <a:rPr lang="en-US" sz="2200" dirty="0"/>
              <a:t> </a:t>
            </a:r>
            <a:r>
              <a:rPr lang="en-US" sz="2200" dirty="0" err="1"/>
              <a:t>religiös</a:t>
            </a:r>
            <a:r>
              <a:rPr lang="en-US" sz="2200" dirty="0"/>
              <a:t>, </a:t>
            </a:r>
            <a:r>
              <a:rPr lang="en-US" sz="2200" dirty="0" err="1"/>
              <a:t>även</a:t>
            </a:r>
            <a:r>
              <a:rPr lang="en-US" sz="2200" dirty="0"/>
              <a:t> </a:t>
            </a:r>
            <a:r>
              <a:rPr lang="en-US" sz="2200" dirty="0" err="1"/>
              <a:t>om</a:t>
            </a:r>
            <a:r>
              <a:rPr lang="en-US" sz="2200" dirty="0"/>
              <a:t> den </a:t>
            </a:r>
            <a:r>
              <a:rPr lang="en-US" sz="2200" dirty="0" err="1"/>
              <a:t>ibland</a:t>
            </a:r>
            <a:r>
              <a:rPr lang="en-US" sz="2200" dirty="0"/>
              <a:t> </a:t>
            </a:r>
            <a:r>
              <a:rPr lang="en-US" sz="2200" dirty="0" err="1"/>
              <a:t>uttrycks</a:t>
            </a:r>
            <a:r>
              <a:rPr lang="en-US" sz="2200" dirty="0"/>
              <a:t> i </a:t>
            </a:r>
            <a:r>
              <a:rPr lang="en-US" sz="2200" dirty="0" err="1"/>
              <a:t>dessa</a:t>
            </a:r>
            <a:r>
              <a:rPr lang="en-US" sz="2200" dirty="0"/>
              <a:t> </a:t>
            </a:r>
            <a:r>
              <a:rPr lang="en-US" sz="2200" dirty="0" err="1"/>
              <a:t>och</a:t>
            </a:r>
            <a:r>
              <a:rPr lang="en-US" sz="2200" dirty="0"/>
              <a:t> </a:t>
            </a:r>
            <a:r>
              <a:rPr lang="en-US" sz="2200" dirty="0" err="1"/>
              <a:t>andra</a:t>
            </a:r>
            <a:r>
              <a:rPr lang="en-US" sz="2200" dirty="0"/>
              <a:t> termer. Den </a:t>
            </a:r>
            <a:r>
              <a:rPr lang="en-US" sz="2200" dirty="0" err="1"/>
              <a:t>är</a:t>
            </a:r>
            <a:r>
              <a:rPr lang="en-US" sz="2200" dirty="0"/>
              <a:t> en </a:t>
            </a:r>
            <a:r>
              <a:rPr lang="en-US" sz="2200" b="1" i="1" dirty="0" err="1"/>
              <a:t>nationell</a:t>
            </a:r>
            <a:r>
              <a:rPr lang="en-US" sz="2200" b="1" dirty="0"/>
              <a:t> </a:t>
            </a:r>
            <a:r>
              <a:rPr lang="en-US" sz="2200" dirty="0" err="1"/>
              <a:t>fråga</a:t>
            </a:r>
            <a:r>
              <a:rPr lang="en-US" sz="2200" dirty="0"/>
              <a:t> </a:t>
            </a:r>
            <a:r>
              <a:rPr lang="en-US" sz="2200" dirty="0" err="1"/>
              <a:t>som</a:t>
            </a:r>
            <a:r>
              <a:rPr lang="en-US" sz="2200" dirty="0"/>
              <a:t> </a:t>
            </a:r>
            <a:r>
              <a:rPr lang="en-US" sz="2200" dirty="0" err="1"/>
              <a:t>endast</a:t>
            </a:r>
            <a:r>
              <a:rPr lang="en-US" sz="2200" dirty="0"/>
              <a:t> </a:t>
            </a:r>
            <a:r>
              <a:rPr lang="en-US" sz="2200" dirty="0" err="1"/>
              <a:t>kan</a:t>
            </a:r>
            <a:r>
              <a:rPr lang="en-US" sz="2200" dirty="0"/>
              <a:t> </a:t>
            </a:r>
            <a:r>
              <a:rPr lang="en-US" sz="2200" dirty="0" err="1"/>
              <a:t>lösas</a:t>
            </a:r>
            <a:r>
              <a:rPr lang="en-US" sz="2200" dirty="0"/>
              <a:t> </a:t>
            </a:r>
            <a:r>
              <a:rPr lang="en-US" sz="2200" dirty="0" err="1"/>
              <a:t>genom</a:t>
            </a:r>
            <a:r>
              <a:rPr lang="en-US" sz="2200" dirty="0"/>
              <a:t> </a:t>
            </a:r>
            <a:r>
              <a:rPr lang="en-US" sz="2200" dirty="0" err="1"/>
              <a:t>att</a:t>
            </a:r>
            <a:r>
              <a:rPr lang="en-US" sz="2200" dirty="0"/>
              <a:t> </a:t>
            </a:r>
            <a:r>
              <a:rPr lang="en-US" sz="2200" dirty="0" err="1"/>
              <a:t>göra</a:t>
            </a:r>
            <a:r>
              <a:rPr lang="en-US" sz="2200" dirty="0"/>
              <a:t> den till en </a:t>
            </a:r>
            <a:r>
              <a:rPr lang="en-US" sz="2200" b="1" dirty="0" err="1"/>
              <a:t>v</a:t>
            </a:r>
            <a:r>
              <a:rPr lang="en-US" sz="2200" b="1" i="1" dirty="0" err="1"/>
              <a:t>ärldspolitisk</a:t>
            </a:r>
            <a:r>
              <a:rPr lang="en-US" sz="2200" b="1" dirty="0"/>
              <a:t> </a:t>
            </a:r>
            <a:r>
              <a:rPr lang="en-US" sz="2200" dirty="0" err="1"/>
              <a:t>fråga</a:t>
            </a:r>
            <a:r>
              <a:rPr lang="en-US" sz="2200" dirty="0"/>
              <a:t> </a:t>
            </a:r>
            <a:r>
              <a:rPr lang="en-US" sz="2200" dirty="0" err="1"/>
              <a:t>som</a:t>
            </a:r>
            <a:r>
              <a:rPr lang="en-US" sz="2200" dirty="0"/>
              <a:t> </a:t>
            </a:r>
            <a:r>
              <a:rPr lang="en-US" sz="2200" dirty="0" err="1"/>
              <a:t>diskuteras</a:t>
            </a:r>
            <a:r>
              <a:rPr lang="en-US" sz="2200" dirty="0"/>
              <a:t> </a:t>
            </a:r>
            <a:r>
              <a:rPr lang="en-US" sz="2200" dirty="0" err="1"/>
              <a:t>och</a:t>
            </a:r>
            <a:r>
              <a:rPr lang="en-US" sz="2200" dirty="0"/>
              <a:t> </a:t>
            </a:r>
            <a:r>
              <a:rPr lang="en-US" sz="2200" dirty="0" err="1"/>
              <a:t>avgörs</a:t>
            </a:r>
            <a:r>
              <a:rPr lang="en-US" sz="2200" dirty="0"/>
              <a:t> </a:t>
            </a:r>
            <a:r>
              <a:rPr lang="en-US" sz="2200" dirty="0" err="1"/>
              <a:t>i</a:t>
            </a:r>
            <a:r>
              <a:rPr lang="en-US" sz="2200" dirty="0"/>
              <a:t> </a:t>
            </a:r>
            <a:r>
              <a:rPr lang="en-US" sz="2200" dirty="0" err="1"/>
              <a:t>världens</a:t>
            </a:r>
            <a:r>
              <a:rPr lang="en-US" sz="2200" dirty="0"/>
              <a:t> </a:t>
            </a:r>
            <a:r>
              <a:rPr lang="en-US" sz="2200" dirty="0" err="1"/>
              <a:t>civilicerade</a:t>
            </a:r>
            <a:r>
              <a:rPr lang="en-US" sz="2200" dirty="0"/>
              <a:t> </a:t>
            </a:r>
            <a:r>
              <a:rPr lang="en-US" sz="2200" dirty="0" err="1"/>
              <a:t>nationers</a:t>
            </a:r>
            <a:r>
              <a:rPr lang="en-US" sz="2200" dirty="0"/>
              <a:t> </a:t>
            </a:r>
            <a:r>
              <a:rPr lang="en-US" sz="2200" dirty="0" err="1"/>
              <a:t>samråd</a:t>
            </a:r>
            <a:r>
              <a:rPr lang="en-US" sz="2200" dirty="0"/>
              <a:t>.”</a:t>
            </a:r>
          </a:p>
          <a:p>
            <a:pPr indent="0" algn="r">
              <a:buNone/>
            </a:pPr>
            <a:r>
              <a:rPr lang="en-US" sz="1400" dirty="0"/>
              <a:t>Theodor Herzl, </a:t>
            </a:r>
            <a:r>
              <a:rPr lang="en-US" sz="1400" i="1" dirty="0"/>
              <a:t>Jewish State </a:t>
            </a:r>
            <a:r>
              <a:rPr lang="en-US" sz="1400" dirty="0"/>
              <a:t>s. 3. </a:t>
            </a:r>
          </a:p>
          <a:p>
            <a:pPr indent="0" algn="r">
              <a:buNone/>
            </a:pPr>
            <a:r>
              <a:rPr lang="en-US" sz="1400" dirty="0"/>
              <a:t>Dover Publications. Kindle Edition.  (</a:t>
            </a:r>
            <a:r>
              <a:rPr lang="en-US" sz="1400" dirty="0" err="1"/>
              <a:t>Översättning</a:t>
            </a:r>
            <a:r>
              <a:rPr lang="en-US" sz="1400" dirty="0"/>
              <a:t> </a:t>
            </a:r>
            <a:r>
              <a:rPr lang="en-US" sz="1400" dirty="0" err="1"/>
              <a:t>och</a:t>
            </a:r>
            <a:r>
              <a:rPr lang="en-US" sz="1400" dirty="0"/>
              <a:t> </a:t>
            </a:r>
            <a:r>
              <a:rPr lang="en-US" sz="1400" dirty="0" err="1"/>
              <a:t>kursiv</a:t>
            </a:r>
            <a:r>
              <a:rPr lang="en-US" sz="1400" dirty="0"/>
              <a:t>/</a:t>
            </a:r>
            <a:r>
              <a:rPr lang="en-US" sz="1400" dirty="0" err="1"/>
              <a:t>fetstil</a:t>
            </a:r>
            <a:r>
              <a:rPr lang="en-US" sz="1400" dirty="0"/>
              <a:t> min)</a:t>
            </a:r>
          </a:p>
          <a:p>
            <a:r>
              <a:rPr lang="en-US" sz="2200" dirty="0"/>
              <a:t>“</a:t>
            </a:r>
            <a:r>
              <a:rPr lang="en-US" sz="2200" dirty="0" err="1"/>
              <a:t>Sammanslutningen</a:t>
            </a:r>
            <a:r>
              <a:rPr lang="en-US" sz="2200" dirty="0"/>
              <a:t> (</a:t>
            </a:r>
            <a:r>
              <a:rPr lang="en-US" sz="2200" i="1" dirty="0"/>
              <a:t>Society of Jews</a:t>
            </a:r>
            <a:r>
              <a:rPr lang="en-US" sz="2200" dirty="0"/>
              <a:t>) </a:t>
            </a:r>
            <a:r>
              <a:rPr lang="en-US" sz="2200" dirty="0" err="1"/>
              <a:t>kommer</a:t>
            </a:r>
            <a:r>
              <a:rPr lang="en-US" sz="2200" dirty="0"/>
              <a:t> </a:t>
            </a:r>
            <a:r>
              <a:rPr lang="en-US" sz="2200" dirty="0" err="1"/>
              <a:t>att</a:t>
            </a:r>
            <a:r>
              <a:rPr lang="en-US" sz="2200" dirty="0"/>
              <a:t> ha </a:t>
            </a:r>
            <a:r>
              <a:rPr lang="en-US" sz="2200" dirty="0" err="1"/>
              <a:t>ett</a:t>
            </a:r>
            <a:r>
              <a:rPr lang="en-US" sz="2200" dirty="0"/>
              <a:t> </a:t>
            </a:r>
            <a:r>
              <a:rPr lang="en-US" sz="2200" b="1" i="1" dirty="0" err="1"/>
              <a:t>vetenskapligt</a:t>
            </a:r>
            <a:r>
              <a:rPr lang="en-US" sz="2200" dirty="0"/>
              <a:t> </a:t>
            </a:r>
            <a:r>
              <a:rPr lang="en-US" sz="2200" dirty="0" err="1"/>
              <a:t>och</a:t>
            </a:r>
            <a:r>
              <a:rPr lang="en-US" sz="2200" dirty="0"/>
              <a:t> </a:t>
            </a:r>
            <a:r>
              <a:rPr lang="en-US" sz="2200" b="1" i="1" dirty="0" err="1"/>
              <a:t>politiskt</a:t>
            </a:r>
            <a:r>
              <a:rPr lang="en-US" sz="2200" b="1" dirty="0"/>
              <a:t> </a:t>
            </a:r>
            <a:r>
              <a:rPr lang="en-US" sz="2200" dirty="0" err="1"/>
              <a:t>uppdrag</a:t>
            </a:r>
            <a:r>
              <a:rPr lang="en-US" sz="2200" dirty="0"/>
              <a:t>, </a:t>
            </a:r>
            <a:r>
              <a:rPr lang="en-US" sz="2200" dirty="0" err="1"/>
              <a:t>för</a:t>
            </a:r>
            <a:r>
              <a:rPr lang="en-US" sz="2200" dirty="0"/>
              <a:t> </a:t>
            </a:r>
            <a:r>
              <a:rPr lang="en-US" sz="2200" dirty="0" err="1"/>
              <a:t>grundandet</a:t>
            </a:r>
            <a:r>
              <a:rPr lang="en-US" sz="2200" dirty="0"/>
              <a:t> </a:t>
            </a:r>
            <a:r>
              <a:rPr lang="en-US" sz="2200" dirty="0" err="1"/>
              <a:t>av</a:t>
            </a:r>
            <a:r>
              <a:rPr lang="en-US" sz="2200" dirty="0"/>
              <a:t> en </a:t>
            </a:r>
            <a:r>
              <a:rPr lang="en-US" sz="2200" dirty="0" err="1"/>
              <a:t>judisk</a:t>
            </a:r>
            <a:r>
              <a:rPr lang="en-US" sz="2200" dirty="0"/>
              <a:t> stat, </a:t>
            </a:r>
            <a:r>
              <a:rPr lang="en-US" sz="2200" dirty="0" err="1"/>
              <a:t>så</a:t>
            </a:r>
            <a:r>
              <a:rPr lang="en-US" sz="2200" dirty="0"/>
              <a:t> </a:t>
            </a:r>
            <a:r>
              <a:rPr lang="en-US" sz="2200" dirty="0" err="1"/>
              <a:t>som</a:t>
            </a:r>
            <a:r>
              <a:rPr lang="en-US" sz="2200" dirty="0"/>
              <a:t> jag ser den, </a:t>
            </a:r>
            <a:r>
              <a:rPr lang="en-US" sz="2200" dirty="0" err="1"/>
              <a:t>förutsätter</a:t>
            </a:r>
            <a:r>
              <a:rPr lang="en-US" sz="2200" dirty="0"/>
              <a:t> </a:t>
            </a:r>
            <a:r>
              <a:rPr lang="en-US" sz="2200" dirty="0" err="1"/>
              <a:t>tillämpningen</a:t>
            </a:r>
            <a:r>
              <a:rPr lang="en-US" sz="2200" dirty="0"/>
              <a:t> </a:t>
            </a:r>
            <a:r>
              <a:rPr lang="en-US" sz="2200" dirty="0" err="1"/>
              <a:t>av</a:t>
            </a:r>
            <a:r>
              <a:rPr lang="en-US" sz="2200" dirty="0"/>
              <a:t> </a:t>
            </a:r>
            <a:r>
              <a:rPr lang="en-US" sz="2200" dirty="0" err="1"/>
              <a:t>vetenskapliga</a:t>
            </a:r>
            <a:r>
              <a:rPr lang="en-US" sz="2200" dirty="0"/>
              <a:t> </a:t>
            </a:r>
            <a:r>
              <a:rPr lang="en-US" sz="2200" dirty="0" err="1"/>
              <a:t>metoder</a:t>
            </a:r>
            <a:r>
              <a:rPr lang="en-US" sz="2200" dirty="0"/>
              <a:t>.”</a:t>
            </a:r>
            <a:r>
              <a:rPr lang="en-US" sz="2200" b="1" dirty="0"/>
              <a:t> </a:t>
            </a:r>
            <a:endParaRPr lang="sv-SE" sz="2200" b="1" dirty="0"/>
          </a:p>
          <a:p>
            <a:pPr algn="r">
              <a:buNone/>
            </a:pPr>
            <a:r>
              <a:rPr lang="en-US" sz="1400" dirty="0"/>
              <a:t>Herzl, s. 44.</a:t>
            </a:r>
            <a:endParaRPr lang="sv-S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den tidigare sionism </a:t>
            </a:r>
            <a:r>
              <a:rPr lang="sv-SE" b="1" i="1" dirty="0"/>
              <a:t>inte</a:t>
            </a:r>
            <a:r>
              <a:rPr lang="sv-SE" dirty="0"/>
              <a:t> var</a:t>
            </a:r>
          </a:p>
        </p:txBody>
      </p:sp>
      <p:sp>
        <p:nvSpPr>
          <p:cNvPr id="3" name="Platshållare för innehåll 2"/>
          <p:cNvSpPr>
            <a:spLocks noGrp="1"/>
          </p:cNvSpPr>
          <p:nvPr>
            <p:ph idx="1"/>
          </p:nvPr>
        </p:nvSpPr>
        <p:spPr>
          <a:xfrm>
            <a:off x="1043608" y="1600200"/>
            <a:ext cx="6624736" cy="4525963"/>
          </a:xfrm>
        </p:spPr>
        <p:txBody>
          <a:bodyPr>
            <a:normAutofit/>
          </a:bodyPr>
          <a:lstStyle/>
          <a:p>
            <a:pPr marL="0" indent="0">
              <a:spcBef>
                <a:spcPts val="600"/>
              </a:spcBef>
              <a:buNone/>
            </a:pPr>
            <a:r>
              <a:rPr lang="en-US" sz="2400" dirty="0"/>
              <a:t>Den </a:t>
            </a:r>
            <a:r>
              <a:rPr lang="en-US" sz="2400" dirty="0" err="1"/>
              <a:t>var</a:t>
            </a:r>
            <a:r>
              <a:rPr lang="en-US" sz="2400" dirty="0"/>
              <a:t> </a:t>
            </a:r>
            <a:r>
              <a:rPr lang="en-US" sz="2400" b="1" i="1" dirty="0" err="1"/>
              <a:t>inte</a:t>
            </a:r>
            <a:r>
              <a:rPr lang="en-US" sz="2400" dirty="0"/>
              <a:t> en </a:t>
            </a:r>
            <a:r>
              <a:rPr lang="en-US" sz="2400" dirty="0" err="1"/>
              <a:t>religiös</a:t>
            </a:r>
            <a:r>
              <a:rPr lang="en-US" sz="2400" dirty="0"/>
              <a:t>/</a:t>
            </a:r>
            <a:r>
              <a:rPr lang="en-US" sz="2400" dirty="0" err="1"/>
              <a:t>profetisk</a:t>
            </a:r>
            <a:r>
              <a:rPr lang="en-US" sz="2400" dirty="0"/>
              <a:t> </a:t>
            </a:r>
            <a:r>
              <a:rPr lang="en-US" sz="2400" dirty="0" err="1"/>
              <a:t>rörelse</a:t>
            </a:r>
            <a:endParaRPr lang="en-US" sz="2400" dirty="0"/>
          </a:p>
          <a:p>
            <a:pPr marL="0" indent="0">
              <a:spcBef>
                <a:spcPts val="600"/>
              </a:spcBef>
              <a:buNone/>
            </a:pPr>
            <a:endParaRPr lang="en-US" sz="2400" dirty="0"/>
          </a:p>
          <a:p>
            <a:pPr marL="0" indent="0">
              <a:spcBef>
                <a:spcPts val="600"/>
              </a:spcBef>
              <a:buNone/>
            </a:pPr>
            <a:r>
              <a:rPr lang="en-US" sz="2400" dirty="0"/>
              <a:t>”</a:t>
            </a:r>
            <a:r>
              <a:rPr lang="en-US" sz="2400" dirty="0" err="1"/>
              <a:t>För</a:t>
            </a:r>
            <a:r>
              <a:rPr lang="en-US" sz="2400" dirty="0"/>
              <a:t> </a:t>
            </a:r>
            <a:r>
              <a:rPr lang="en-US" sz="2400" dirty="0" err="1"/>
              <a:t>att</a:t>
            </a:r>
            <a:r>
              <a:rPr lang="en-US" sz="2400" dirty="0"/>
              <a:t> </a:t>
            </a:r>
            <a:r>
              <a:rPr lang="en-US" sz="2400" dirty="0" err="1"/>
              <a:t>nämna</a:t>
            </a:r>
            <a:r>
              <a:rPr lang="en-US" sz="2400" dirty="0"/>
              <a:t> </a:t>
            </a:r>
            <a:r>
              <a:rPr lang="en-US" sz="2400" dirty="0" err="1"/>
              <a:t>ett</a:t>
            </a:r>
            <a:r>
              <a:rPr lang="en-US" sz="2400" dirty="0"/>
              <a:t> </a:t>
            </a:r>
            <a:r>
              <a:rPr lang="en-US" sz="2400" dirty="0" err="1"/>
              <a:t>exempel</a:t>
            </a:r>
            <a:r>
              <a:rPr lang="en-US" sz="2400" dirty="0"/>
              <a:t> </a:t>
            </a:r>
            <a:r>
              <a:rPr lang="en-US" sz="2400" dirty="0" err="1"/>
              <a:t>fanns</a:t>
            </a:r>
            <a:r>
              <a:rPr lang="en-US" sz="2400" dirty="0"/>
              <a:t> </a:t>
            </a:r>
            <a:r>
              <a:rPr lang="en-US" sz="2400" dirty="0" err="1"/>
              <a:t>där</a:t>
            </a:r>
            <a:r>
              <a:rPr lang="en-US" sz="2400" dirty="0"/>
              <a:t> en </a:t>
            </a:r>
            <a:r>
              <a:rPr lang="en-US" sz="2400" dirty="0" err="1"/>
              <a:t>välkänd</a:t>
            </a:r>
            <a:r>
              <a:rPr lang="en-US" sz="2400" dirty="0"/>
              <a:t> </a:t>
            </a:r>
            <a:r>
              <a:rPr lang="en-US" sz="2400" dirty="0" err="1"/>
              <a:t>dispyt</a:t>
            </a:r>
            <a:r>
              <a:rPr lang="en-US" sz="2400" dirty="0"/>
              <a:t> </a:t>
            </a:r>
            <a:r>
              <a:rPr lang="en-US" sz="2400" dirty="0" err="1"/>
              <a:t>om</a:t>
            </a:r>
            <a:r>
              <a:rPr lang="en-US" sz="2400" dirty="0"/>
              <a:t> man </a:t>
            </a:r>
            <a:r>
              <a:rPr lang="en-US" sz="2400" dirty="0" err="1"/>
              <a:t>skulle</a:t>
            </a:r>
            <a:r>
              <a:rPr lang="en-US" sz="2400" dirty="0"/>
              <a:t> ha </a:t>
            </a:r>
            <a:r>
              <a:rPr lang="en-US" sz="2400" dirty="0" err="1"/>
              <a:t>någon</a:t>
            </a:r>
            <a:r>
              <a:rPr lang="en-US" sz="2400" dirty="0"/>
              <a:t> </a:t>
            </a:r>
            <a:r>
              <a:rPr lang="en-US" sz="2400" dirty="0" err="1"/>
              <a:t>hänvisning</a:t>
            </a:r>
            <a:r>
              <a:rPr lang="en-US" sz="2400" dirty="0"/>
              <a:t> till </a:t>
            </a:r>
            <a:r>
              <a:rPr lang="en-US" sz="2400" dirty="0" err="1"/>
              <a:t>Gud</a:t>
            </a:r>
            <a:r>
              <a:rPr lang="en-US" sz="2400" dirty="0"/>
              <a:t> </a:t>
            </a:r>
            <a:r>
              <a:rPr lang="en-US" sz="2400" dirty="0" err="1"/>
              <a:t>i</a:t>
            </a:r>
            <a:r>
              <a:rPr lang="en-US" sz="2400" dirty="0"/>
              <a:t> </a:t>
            </a:r>
            <a:r>
              <a:rPr lang="en-US" sz="2400" dirty="0" err="1"/>
              <a:t>texten</a:t>
            </a:r>
            <a:r>
              <a:rPr lang="en-US" sz="2400" dirty="0"/>
              <a:t>. Den </a:t>
            </a:r>
            <a:r>
              <a:rPr lang="en-US" sz="2400" b="1" i="1" dirty="0" err="1"/>
              <a:t>sekulära</a:t>
            </a:r>
            <a:r>
              <a:rPr lang="en-US" sz="2400" dirty="0"/>
              <a:t>, </a:t>
            </a:r>
            <a:r>
              <a:rPr lang="en-US" sz="2400" b="1" i="1" dirty="0" err="1"/>
              <a:t>antireligiösa</a:t>
            </a:r>
            <a:r>
              <a:rPr lang="en-US" sz="2400" b="1" i="1" dirty="0"/>
              <a:t> </a:t>
            </a:r>
            <a:r>
              <a:rPr lang="en-US" sz="2400" b="1" i="1" dirty="0" err="1"/>
              <a:t>vänstern</a:t>
            </a:r>
            <a:r>
              <a:rPr lang="en-US" sz="2400" b="1" i="1" dirty="0"/>
              <a:t> </a:t>
            </a:r>
            <a:r>
              <a:rPr lang="en-US" sz="2400" dirty="0" err="1"/>
              <a:t>var</a:t>
            </a:r>
            <a:r>
              <a:rPr lang="en-US" sz="2400" dirty="0"/>
              <a:t> </a:t>
            </a:r>
            <a:r>
              <a:rPr lang="en-US" sz="2400" dirty="0" err="1"/>
              <a:t>fortfarande</a:t>
            </a:r>
            <a:r>
              <a:rPr lang="en-US" sz="2400" dirty="0"/>
              <a:t> </a:t>
            </a:r>
            <a:r>
              <a:rPr lang="en-US" sz="2400" dirty="0" err="1"/>
              <a:t>mycket</a:t>
            </a:r>
            <a:r>
              <a:rPr lang="en-US" sz="2400" dirty="0"/>
              <a:t> stark 1948 </a:t>
            </a:r>
            <a:r>
              <a:rPr lang="en-US" sz="2400" dirty="0" err="1"/>
              <a:t>och</a:t>
            </a:r>
            <a:r>
              <a:rPr lang="en-US" sz="2400" dirty="0"/>
              <a:t> </a:t>
            </a:r>
            <a:r>
              <a:rPr lang="en-US" sz="2400" b="1" i="1" dirty="0" err="1"/>
              <a:t>varje</a:t>
            </a:r>
            <a:r>
              <a:rPr lang="en-US" sz="2400" b="1" i="1" dirty="0"/>
              <a:t> </a:t>
            </a:r>
            <a:r>
              <a:rPr lang="en-US" sz="2400" b="1" i="1" dirty="0" err="1"/>
              <a:t>omnämnande</a:t>
            </a:r>
            <a:r>
              <a:rPr lang="en-US" sz="2400" b="1" i="1" dirty="0"/>
              <a:t> </a:t>
            </a:r>
            <a:r>
              <a:rPr lang="en-US" sz="2400" b="1" i="1" dirty="0" err="1"/>
              <a:t>av</a:t>
            </a:r>
            <a:r>
              <a:rPr lang="en-US" sz="2400" b="1" i="1" dirty="0"/>
              <a:t> </a:t>
            </a:r>
            <a:r>
              <a:rPr lang="en-US" sz="2400" b="1" i="1" dirty="0" err="1"/>
              <a:t>gudomlig</a:t>
            </a:r>
            <a:r>
              <a:rPr lang="en-US" sz="2400" b="1" i="1" dirty="0"/>
              <a:t> </a:t>
            </a:r>
            <a:r>
              <a:rPr lang="en-US" sz="2400" b="1" i="1" dirty="0" err="1"/>
              <a:t>försyn</a:t>
            </a:r>
            <a:r>
              <a:rPr lang="en-US" sz="2400" b="1" i="1" dirty="0"/>
              <a:t> </a:t>
            </a:r>
            <a:r>
              <a:rPr lang="en-US" sz="2400" b="1" i="1" dirty="0" err="1"/>
              <a:t>var</a:t>
            </a:r>
            <a:r>
              <a:rPr lang="en-US" sz="2400" b="1" i="1" dirty="0"/>
              <a:t> </a:t>
            </a:r>
            <a:r>
              <a:rPr lang="en-US" sz="2400" b="1" i="1" dirty="0" err="1"/>
              <a:t>bannlyst</a:t>
            </a:r>
            <a:r>
              <a:rPr lang="en-US" sz="2400" dirty="0"/>
              <a:t>.”</a:t>
            </a:r>
          </a:p>
          <a:p>
            <a:pPr marL="0" indent="0" algn="r">
              <a:spcBef>
                <a:spcPts val="600"/>
              </a:spcBef>
              <a:buNone/>
            </a:pPr>
            <a:r>
              <a:rPr lang="en-US" sz="1500" dirty="0"/>
              <a:t>Daniel J. </a:t>
            </a:r>
            <a:r>
              <a:rPr lang="en-US" sz="1500" dirty="0" err="1"/>
              <a:t>Elazar</a:t>
            </a:r>
            <a:r>
              <a:rPr lang="en-US" sz="1500" dirty="0"/>
              <a:t>, </a:t>
            </a:r>
            <a:r>
              <a:rPr lang="en-US" sz="1500" i="1" dirty="0"/>
              <a:t>The Constitution of the State of Israel</a:t>
            </a:r>
            <a:r>
              <a:rPr lang="en-US" sz="1500" dirty="0"/>
              <a:t>, </a:t>
            </a:r>
            <a:r>
              <a:rPr lang="sv-SE" sz="1500" dirty="0"/>
              <a:t>Jerusalem Center for Public </a:t>
            </a:r>
            <a:r>
              <a:rPr lang="sv-SE" sz="1500" dirty="0" err="1"/>
              <a:t>Affairs</a:t>
            </a:r>
            <a:r>
              <a:rPr lang="sv-SE" sz="1500" dirty="0"/>
              <a:t> http://www.jcpa.org/dje/articles/const-intro-93.htm  (kursiv/fetstil min)</a:t>
            </a:r>
          </a:p>
          <a:p>
            <a:pPr>
              <a:buNone/>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548680"/>
            <a:ext cx="8229600" cy="1143000"/>
          </a:xfrm>
        </p:spPr>
        <p:txBody>
          <a:bodyPr>
            <a:normAutofit/>
          </a:bodyPr>
          <a:lstStyle/>
          <a:p>
            <a:r>
              <a:rPr lang="sv-SE" sz="3600" dirty="0"/>
              <a:t>Sionism och grundandet av staten Israel</a:t>
            </a:r>
          </a:p>
        </p:txBody>
      </p:sp>
      <p:sp>
        <p:nvSpPr>
          <p:cNvPr id="3" name="Platshållare för innehåll 2"/>
          <p:cNvSpPr>
            <a:spLocks noGrp="1"/>
          </p:cNvSpPr>
          <p:nvPr>
            <p:ph idx="1"/>
          </p:nvPr>
        </p:nvSpPr>
        <p:spPr>
          <a:xfrm>
            <a:off x="467544" y="1772816"/>
            <a:ext cx="6120680" cy="4525963"/>
          </a:xfrm>
        </p:spPr>
        <p:txBody>
          <a:bodyPr>
            <a:normAutofit/>
          </a:bodyPr>
          <a:lstStyle/>
          <a:p>
            <a:r>
              <a:rPr lang="sv-SE" sz="2400" i="1" dirty="0"/>
              <a:t>Sionistiska Världsorganisationen </a:t>
            </a:r>
            <a:r>
              <a:rPr lang="en-US" sz="2400" dirty="0"/>
              <a:t>(1897)</a:t>
            </a:r>
          </a:p>
          <a:p>
            <a:pPr lvl="1"/>
            <a:r>
              <a:rPr lang="en-US" sz="2400" dirty="0" err="1"/>
              <a:t>att</a:t>
            </a:r>
            <a:r>
              <a:rPr lang="en-US" sz="2400" dirty="0"/>
              <a:t> </a:t>
            </a:r>
            <a:r>
              <a:rPr lang="en-US" sz="2400" dirty="0" err="1"/>
              <a:t>genom</a:t>
            </a:r>
            <a:r>
              <a:rPr lang="en-US" sz="2400" dirty="0"/>
              <a:t> “</a:t>
            </a:r>
            <a:r>
              <a:rPr lang="en-US" sz="2400" dirty="0" err="1"/>
              <a:t>offentlig</a:t>
            </a:r>
            <a:r>
              <a:rPr lang="en-US" sz="2400" dirty="0"/>
              <a:t> </a:t>
            </a:r>
            <a:r>
              <a:rPr lang="en-US" sz="2400" dirty="0" err="1"/>
              <a:t>rätt</a:t>
            </a:r>
            <a:r>
              <a:rPr lang="en-US" sz="2400" dirty="0"/>
              <a:t>” </a:t>
            </a:r>
            <a:r>
              <a:rPr lang="en-US" sz="2400" dirty="0" err="1"/>
              <a:t>skapa</a:t>
            </a:r>
            <a:r>
              <a:rPr lang="en-US" sz="2400" dirty="0"/>
              <a:t> </a:t>
            </a:r>
            <a:r>
              <a:rPr lang="en-US" sz="2400" dirty="0" err="1"/>
              <a:t>ett</a:t>
            </a:r>
            <a:r>
              <a:rPr lang="en-US" sz="2400" dirty="0"/>
              <a:t> </a:t>
            </a:r>
            <a:r>
              <a:rPr lang="en-US" sz="2400" dirty="0" err="1"/>
              <a:t>nationellt</a:t>
            </a:r>
            <a:r>
              <a:rPr lang="en-US" sz="2400" dirty="0"/>
              <a:t> hem </a:t>
            </a:r>
            <a:r>
              <a:rPr lang="en-US" sz="2400" dirty="0" err="1"/>
              <a:t>för</a:t>
            </a:r>
            <a:r>
              <a:rPr lang="en-US" sz="2400" dirty="0"/>
              <a:t> </a:t>
            </a:r>
            <a:r>
              <a:rPr lang="en-US" sz="2400" dirty="0" err="1"/>
              <a:t>judar</a:t>
            </a:r>
            <a:endParaRPr lang="en-US" sz="2400" dirty="0"/>
          </a:p>
          <a:p>
            <a:pPr marL="342900" lvl="1" indent="-342900">
              <a:buFont typeface="Arial" pitchFamily="34" charset="0"/>
              <a:buChar char="•"/>
            </a:pPr>
            <a:r>
              <a:rPr lang="sv-SE" sz="2400" i="1" dirty="0" err="1"/>
              <a:t>Balfourdeklarationen</a:t>
            </a:r>
            <a:r>
              <a:rPr lang="sv-SE" sz="2400" dirty="0"/>
              <a:t> (1917)</a:t>
            </a:r>
          </a:p>
          <a:p>
            <a:pPr lvl="1"/>
            <a:r>
              <a:rPr lang="sv-SE" sz="2400" dirty="0"/>
              <a:t>Den brittiska regeringen ansåg att det var lämpligt att upprätta ett nationellt hem för judar i Palestina</a:t>
            </a:r>
          </a:p>
          <a:p>
            <a:r>
              <a:rPr lang="sv-SE" sz="2400" dirty="0"/>
              <a:t>FN:s generalförsamlings resolution om en judisk stat i Palestina (1947)</a:t>
            </a:r>
          </a:p>
          <a:p>
            <a:r>
              <a:rPr lang="sv-SE" sz="2400" dirty="0"/>
              <a:t>Självständighetsförklaring 14 maj 1948</a:t>
            </a:r>
            <a:endParaRPr lang="en-US" sz="2400" dirty="0"/>
          </a:p>
        </p:txBody>
      </p:sp>
      <p:pic>
        <p:nvPicPr>
          <p:cNvPr id="4" name="Bildobjekt 3" descr="DavidBenGurion1948.jpg"/>
          <p:cNvPicPr>
            <a:picLocks noChangeAspect="1"/>
          </p:cNvPicPr>
          <p:nvPr/>
        </p:nvPicPr>
        <p:blipFill>
          <a:blip r:embed="rId3" cstate="print"/>
          <a:srcRect l="15452" t="5680" r="33624" b="20118"/>
          <a:stretch>
            <a:fillRect/>
          </a:stretch>
        </p:blipFill>
        <p:spPr>
          <a:xfrm>
            <a:off x="6516216" y="1844824"/>
            <a:ext cx="2160240"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Balfourdeklarationen</a:t>
            </a:r>
            <a:endParaRPr lang="sv-SE" dirty="0"/>
          </a:p>
        </p:txBody>
      </p:sp>
      <p:pic>
        <p:nvPicPr>
          <p:cNvPr id="4" name="Platshållare för innehåll 3" descr="1917-Balfour-declaration_original.jpg"/>
          <p:cNvPicPr>
            <a:picLocks noGrp="1" noChangeAspect="1"/>
          </p:cNvPicPr>
          <p:nvPr>
            <p:ph idx="1"/>
          </p:nvPr>
        </p:nvPicPr>
        <p:blipFill>
          <a:blip r:embed="rId2" cstate="print"/>
          <a:stretch>
            <a:fillRect/>
          </a:stretch>
        </p:blipFill>
        <p:spPr>
          <a:xfrm>
            <a:off x="1259632" y="1628800"/>
            <a:ext cx="3437918" cy="4525963"/>
          </a:xfrm>
          <a:prstGeom prst="rect">
            <a:avLst/>
          </a:prstGeom>
          <a:ln>
            <a:noFill/>
          </a:ln>
          <a:effectLst>
            <a:outerShdw blurRad="292100" dist="139700" dir="2700000" algn="tl" rotWithShape="0">
              <a:srgbClr val="333333">
                <a:alpha val="65000"/>
              </a:srgbClr>
            </a:outerShdw>
          </a:effectLst>
        </p:spPr>
      </p:pic>
      <p:pic>
        <p:nvPicPr>
          <p:cNvPr id="7" name="Bildobjekt 6" descr="Arthur Balfour.jpg"/>
          <p:cNvPicPr>
            <a:picLocks noChangeAspect="1"/>
          </p:cNvPicPr>
          <p:nvPr/>
        </p:nvPicPr>
        <p:blipFill>
          <a:blip r:embed="rId3" cstate="print"/>
          <a:stretch>
            <a:fillRect/>
          </a:stretch>
        </p:blipFill>
        <p:spPr>
          <a:xfrm>
            <a:off x="5292080" y="1700808"/>
            <a:ext cx="2297832" cy="3155689"/>
          </a:xfrm>
          <a:prstGeom prst="rect">
            <a:avLst/>
          </a:prstGeom>
          <a:ln>
            <a:noFill/>
          </a:ln>
          <a:effectLst>
            <a:outerShdw blurRad="292100" dist="139700" dir="2700000" algn="tl" rotWithShape="0">
              <a:srgbClr val="333333">
                <a:alpha val="65000"/>
              </a:srgbClr>
            </a:outerShdw>
          </a:effectLst>
        </p:spPr>
      </p:pic>
      <p:sp>
        <p:nvSpPr>
          <p:cNvPr id="8" name="Rektangel 7"/>
          <p:cNvSpPr/>
          <p:nvPr/>
        </p:nvSpPr>
        <p:spPr>
          <a:xfrm>
            <a:off x="5364088" y="4869160"/>
            <a:ext cx="2156296" cy="369332"/>
          </a:xfrm>
          <a:prstGeom prst="rect">
            <a:avLst/>
          </a:prstGeom>
        </p:spPr>
        <p:txBody>
          <a:bodyPr wrap="none">
            <a:spAutoFit/>
          </a:bodyPr>
          <a:lstStyle/>
          <a:p>
            <a:r>
              <a:rPr lang="sv-SE" dirty="0"/>
              <a:t>Arthur James </a:t>
            </a:r>
            <a:r>
              <a:rPr lang="sv-SE" dirty="0" err="1"/>
              <a:t>Balfour</a:t>
            </a:r>
            <a:endParaRPr 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Vem är jude?</a:t>
            </a:r>
          </a:p>
        </p:txBody>
      </p:sp>
      <p:sp>
        <p:nvSpPr>
          <p:cNvPr id="3" name="Platshållare för innehåll 2"/>
          <p:cNvSpPr>
            <a:spLocks noGrp="1"/>
          </p:cNvSpPr>
          <p:nvPr>
            <p:ph idx="1"/>
          </p:nvPr>
        </p:nvSpPr>
        <p:spPr>
          <a:xfrm>
            <a:off x="457200" y="1600200"/>
            <a:ext cx="5626968" cy="4525963"/>
          </a:xfrm>
        </p:spPr>
        <p:txBody>
          <a:bodyPr>
            <a:normAutofit/>
          </a:bodyPr>
          <a:lstStyle/>
          <a:p>
            <a:pPr marL="0" indent="0">
              <a:spcBef>
                <a:spcPts val="0"/>
              </a:spcBef>
              <a:buNone/>
            </a:pPr>
            <a:r>
              <a:rPr lang="sv-SE" sz="2400" dirty="0"/>
              <a:t>”Enligt den traditionella </a:t>
            </a:r>
            <a:r>
              <a:rPr lang="sv-SE" sz="2400" dirty="0" err="1"/>
              <a:t>halachan</a:t>
            </a:r>
            <a:r>
              <a:rPr lang="sv-SE" sz="2400" dirty="0"/>
              <a:t>, den judiska lagen/läran, är den jude som antingen är född av en judisk mor eller har övergått till judendomen i vederbörlig ordning. I vissa församlingar anses den vara jude som har minst en judisk förälder samt en judisk uppfostran i form av judisk skola eller liknande.”</a:t>
            </a:r>
          </a:p>
          <a:p>
            <a:pPr marL="0" indent="0" algn="r">
              <a:spcBef>
                <a:spcPts val="0"/>
              </a:spcBef>
              <a:buNone/>
            </a:pPr>
            <a:r>
              <a:rPr lang="sv-SE" sz="1400" dirty="0"/>
              <a:t>http://www.judiska-museet.se/index.php/vem-ar-jude/</a:t>
            </a:r>
          </a:p>
          <a:p>
            <a:pPr marL="0" indent="0">
              <a:spcBef>
                <a:spcPts val="0"/>
              </a:spcBef>
              <a:buNone/>
            </a:pPr>
            <a:endParaRPr lang="sv-SE" sz="2200" dirty="0"/>
          </a:p>
          <a:p>
            <a:pPr marL="0" indent="0">
              <a:spcBef>
                <a:spcPts val="0"/>
              </a:spcBef>
              <a:buNone/>
            </a:pPr>
            <a:r>
              <a:rPr lang="sv-SE" sz="2000" dirty="0"/>
              <a:t>Enligt Bibeln är en jude en som har en judisk far. I blandäktenskap avgör barnets etniska tillhörighet av pappans etniska tillhörighet.</a:t>
            </a:r>
          </a:p>
        </p:txBody>
      </p:sp>
      <p:pic>
        <p:nvPicPr>
          <p:cNvPr id="6" name="Bildobjekt 5" descr="judar.png"/>
          <p:cNvPicPr>
            <a:picLocks noChangeAspect="1"/>
          </p:cNvPicPr>
          <p:nvPr/>
        </p:nvPicPr>
        <p:blipFill>
          <a:blip r:embed="rId2" cstate="print"/>
          <a:stretch>
            <a:fillRect/>
          </a:stretch>
        </p:blipFill>
        <p:spPr>
          <a:xfrm>
            <a:off x="6228183" y="1700808"/>
            <a:ext cx="2394967" cy="1872208"/>
          </a:xfrm>
          <a:prstGeom prst="rect">
            <a:avLst/>
          </a:prstGeom>
          <a:ln>
            <a:noFill/>
          </a:ln>
          <a:effectLst>
            <a:outerShdw blurRad="292100" dist="139700" dir="2700000" algn="tl" rotWithShape="0">
              <a:srgbClr val="333333">
                <a:alpha val="65000"/>
              </a:srgbClr>
            </a:outerShdw>
          </a:effectLst>
        </p:spPr>
      </p:pic>
      <p:pic>
        <p:nvPicPr>
          <p:cNvPr id="7" name="Bildobjekt 6" descr="7-mill-exhibition.jpg"/>
          <p:cNvPicPr>
            <a:picLocks noChangeAspect="1"/>
          </p:cNvPicPr>
          <p:nvPr/>
        </p:nvPicPr>
        <p:blipFill>
          <a:blip r:embed="rId3" cstate="print"/>
          <a:srcRect l="65167" t="63500" r="1740"/>
          <a:stretch>
            <a:fillRect/>
          </a:stretch>
        </p:blipFill>
        <p:spPr>
          <a:xfrm>
            <a:off x="6202261" y="3861048"/>
            <a:ext cx="2546203" cy="18722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Israels konstitution</a:t>
            </a:r>
          </a:p>
        </p:txBody>
      </p:sp>
      <p:sp>
        <p:nvSpPr>
          <p:cNvPr id="3" name="Platshållare för innehåll 2"/>
          <p:cNvSpPr>
            <a:spLocks noGrp="1"/>
          </p:cNvSpPr>
          <p:nvPr>
            <p:ph idx="1"/>
          </p:nvPr>
        </p:nvSpPr>
        <p:spPr>
          <a:xfrm>
            <a:off x="755576" y="1600200"/>
            <a:ext cx="7931224" cy="4525963"/>
          </a:xfrm>
        </p:spPr>
        <p:txBody>
          <a:bodyPr>
            <a:noAutofit/>
          </a:bodyPr>
          <a:lstStyle/>
          <a:p>
            <a:r>
              <a:rPr lang="sv-SE" sz="2400" dirty="0"/>
              <a:t>Israel har </a:t>
            </a:r>
            <a:r>
              <a:rPr lang="sv-SE" sz="2400" b="1" i="1" dirty="0"/>
              <a:t>ingen</a:t>
            </a:r>
            <a:r>
              <a:rPr lang="sv-SE" sz="2400" dirty="0"/>
              <a:t> konstitution</a:t>
            </a:r>
          </a:p>
          <a:p>
            <a:r>
              <a:rPr lang="sv-SE" sz="2400" dirty="0"/>
              <a:t>Centrala dokument är </a:t>
            </a:r>
          </a:p>
          <a:p>
            <a:pPr marL="0" lvl="0" indent="0">
              <a:buNone/>
            </a:pPr>
            <a:r>
              <a:rPr lang="sv-SE" sz="2400" dirty="0"/>
              <a:t>1. Självständighetsdeklarationen (1948) </a:t>
            </a:r>
          </a:p>
          <a:p>
            <a:pPr marL="0" indent="0">
              <a:buNone/>
            </a:pPr>
            <a:r>
              <a:rPr lang="en-US" sz="2400" dirty="0"/>
              <a:t>2. </a:t>
            </a:r>
            <a:r>
              <a:rPr lang="en-US" sz="2400" dirty="0" err="1"/>
              <a:t>Förordningar</a:t>
            </a:r>
            <a:r>
              <a:rPr lang="en-US" sz="2400" dirty="0"/>
              <a:t> </a:t>
            </a:r>
            <a:r>
              <a:rPr lang="en-US" sz="2400" dirty="0" err="1"/>
              <a:t>av</a:t>
            </a:r>
            <a:r>
              <a:rPr lang="en-US" sz="2400" dirty="0"/>
              <a:t> </a:t>
            </a:r>
            <a:r>
              <a:rPr lang="en-US" sz="2400" dirty="0" err="1"/>
              <a:t>konstitutionell</a:t>
            </a:r>
            <a:r>
              <a:rPr lang="en-US" sz="2400" dirty="0"/>
              <a:t> </a:t>
            </a:r>
            <a:r>
              <a:rPr lang="en-US" sz="2400" dirty="0" err="1"/>
              <a:t>betydelse</a:t>
            </a:r>
            <a:endParaRPr lang="sv-SE" sz="2400" dirty="0"/>
          </a:p>
          <a:p>
            <a:r>
              <a:rPr lang="sv-SE" sz="2400" dirty="0"/>
              <a:t>Utöver dessa har Israel elva grundläggande lagar</a:t>
            </a:r>
          </a:p>
          <a:p>
            <a:pPr marL="360000" indent="0">
              <a:buNone/>
            </a:pPr>
            <a:r>
              <a:rPr lang="sv-SE" sz="2400" dirty="0"/>
              <a:t>som bl.a. handlar om Knesset, landet, ekonomi, försvaret, Jerusalem, rättsväsendet, bestämmelser hur landet styrs, mänskliga friheter, särskilda bestämmelse för vissa landdelar (östra Jerusalem, Golanhöjderna)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Varför Israel?</a:t>
            </a:r>
          </a:p>
        </p:txBody>
      </p:sp>
      <p:sp>
        <p:nvSpPr>
          <p:cNvPr id="3" name="Content Placeholder 2"/>
          <p:cNvSpPr>
            <a:spLocks noGrp="1"/>
          </p:cNvSpPr>
          <p:nvPr>
            <p:ph idx="1"/>
          </p:nvPr>
        </p:nvSpPr>
        <p:spPr>
          <a:xfrm>
            <a:off x="457200" y="1484784"/>
            <a:ext cx="8507288" cy="5040560"/>
          </a:xfrm>
        </p:spPr>
        <p:txBody>
          <a:bodyPr>
            <a:normAutofit fontScale="70000" lnSpcReduction="20000"/>
          </a:bodyPr>
          <a:lstStyle/>
          <a:p>
            <a:pPr marL="0" indent="0">
              <a:buNone/>
            </a:pPr>
            <a:r>
              <a:rPr lang="sv-SE" dirty="0"/>
              <a:t>”Om ni nu lyssnar till mig och håller mitt förbund skall ni vara min dyrbara egendom framför alla andra folk - ty hela jorden är min - och ni skall vara </a:t>
            </a:r>
            <a:r>
              <a:rPr lang="sv-SE" b="1" i="1" dirty="0"/>
              <a:t>ett rike av präster</a:t>
            </a:r>
            <a:r>
              <a:rPr lang="sv-SE" dirty="0"/>
              <a:t> och ett </a:t>
            </a:r>
            <a:r>
              <a:rPr lang="sv-SE" b="1" i="1" dirty="0"/>
              <a:t>heligt folk</a:t>
            </a:r>
            <a:r>
              <a:rPr lang="sv-SE" dirty="0"/>
              <a:t> som tillhör mig. Detta är vad du skall säga till Israels folk.” </a:t>
            </a:r>
            <a:r>
              <a:rPr lang="sv-SE" sz="2200" dirty="0"/>
              <a:t>2 Mos. 19:5-6 </a:t>
            </a:r>
            <a:endParaRPr lang="sv-SE" sz="1600" dirty="0"/>
          </a:p>
          <a:p>
            <a:pPr marL="0" indent="0">
              <a:buNone/>
            </a:pPr>
            <a:endParaRPr lang="sv-SE" sz="1700" dirty="0"/>
          </a:p>
          <a:p>
            <a:pPr marL="0" indent="0">
              <a:buNone/>
            </a:pPr>
            <a:r>
              <a:rPr lang="sv-SE" dirty="0">
                <a:latin typeface="+mj-lt"/>
              </a:rPr>
              <a:t>”Jag lär er nu stadgar och föreskrifter, så som Herren, min Gud, har befallt mig, för att ni skall </a:t>
            </a:r>
            <a:r>
              <a:rPr lang="sv-SE" b="1" i="1" dirty="0">
                <a:latin typeface="+mj-lt"/>
              </a:rPr>
              <a:t>lyda</a:t>
            </a:r>
            <a:r>
              <a:rPr lang="sv-SE" dirty="0">
                <a:latin typeface="+mj-lt"/>
              </a:rPr>
              <a:t> dem i det land ni kommer till och tar i besittning. </a:t>
            </a:r>
            <a:r>
              <a:rPr lang="sv-SE" baseline="30000" dirty="0">
                <a:latin typeface="+mj-lt"/>
              </a:rPr>
              <a:t>6</a:t>
            </a:r>
            <a:r>
              <a:rPr lang="sv-SE" dirty="0">
                <a:latin typeface="+mj-lt"/>
              </a:rPr>
              <a:t>Ni skall följa dem och lyda dem </a:t>
            </a:r>
            <a:r>
              <a:rPr lang="sv-SE" b="1" i="1" dirty="0">
                <a:latin typeface="+mj-lt"/>
              </a:rPr>
              <a:t>för att andra folk skall se er vishet och insikt</a:t>
            </a:r>
            <a:r>
              <a:rPr lang="sv-SE" dirty="0">
                <a:latin typeface="+mj-lt"/>
              </a:rPr>
              <a:t>. När de hör alla dessa stadgar kommer de att säga: ’Detta stora folk är verkligen ett vist och insiktsfullt folk!’ </a:t>
            </a:r>
            <a:r>
              <a:rPr lang="sv-SE" baseline="30000" dirty="0">
                <a:latin typeface="+mj-lt"/>
              </a:rPr>
              <a:t>7</a:t>
            </a:r>
            <a:r>
              <a:rPr lang="sv-SE" dirty="0">
                <a:latin typeface="+mj-lt"/>
              </a:rPr>
              <a:t>Vilket stort folk har gudar som är dem så nära som Herren, vår Gud, är oss nära varje gång vi åkallar honom? </a:t>
            </a:r>
            <a:r>
              <a:rPr lang="sv-SE" baseline="30000" dirty="0">
                <a:latin typeface="+mj-lt"/>
              </a:rPr>
              <a:t>8</a:t>
            </a:r>
            <a:r>
              <a:rPr lang="sv-SE" dirty="0">
                <a:latin typeface="+mj-lt"/>
              </a:rPr>
              <a:t>Och vilket stort folk äger stadgar och föreskrifter så rättfärdiga som denna lag som jag i dag förelägger er?” </a:t>
            </a:r>
            <a:r>
              <a:rPr lang="sv-SE" sz="2200" dirty="0"/>
              <a:t>5 Mos. 4:5-8 </a:t>
            </a:r>
            <a:endParaRPr lang="sv-SE" sz="1700" dirty="0"/>
          </a:p>
          <a:p>
            <a:pPr marL="0" indent="0">
              <a:lnSpc>
                <a:spcPct val="120000"/>
              </a:lnSpc>
              <a:spcBef>
                <a:spcPts val="0"/>
              </a:spcBef>
              <a:buNone/>
            </a:pPr>
            <a:endParaRPr lang="sv-SE" sz="1500" dirty="0"/>
          </a:p>
          <a:p>
            <a:pPr marL="0" indent="0">
              <a:lnSpc>
                <a:spcPct val="120000"/>
              </a:lnSpc>
              <a:spcBef>
                <a:spcPts val="0"/>
              </a:spcBef>
              <a:buNone/>
            </a:pPr>
            <a:r>
              <a:rPr lang="sv-SE" dirty="0"/>
              <a:t>”Jag, Herren, har i min trohet kallat dig, jag tar dig vid handen och skyddar dig. Genom dig ingår jag ett förbund med mitt folk </a:t>
            </a:r>
            <a:r>
              <a:rPr lang="sv-SE" b="1" i="1" dirty="0"/>
              <a:t>till ett ljus för de andra folken</a:t>
            </a:r>
            <a:r>
              <a:rPr lang="sv-SE" dirty="0"/>
              <a:t>.” </a:t>
            </a:r>
            <a:r>
              <a:rPr lang="sv-SE" sz="2200" dirty="0"/>
              <a:t>Jes. 42:6</a:t>
            </a:r>
            <a:endParaRPr lang="sv-SE" dirty="0"/>
          </a:p>
        </p:txBody>
      </p:sp>
    </p:spTree>
    <p:extLst>
      <p:ext uri="{BB962C8B-B14F-4D97-AF65-F5344CB8AC3E}">
        <p14:creationId xmlns:p14="http://schemas.microsoft.com/office/powerpoint/2010/main" val="1100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Löftet till Abraham</a:t>
            </a:r>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sv-SE" sz="2400" dirty="0"/>
              <a:t>”När Abram och Lot hade skilts åt sade Herren till Abram: ’Se dig omkring från den plats där du står, åt norr och söder, öster och väster. </a:t>
            </a:r>
            <a:r>
              <a:rPr lang="sv-SE" sz="2400" baseline="30000" dirty="0"/>
              <a:t>15</a:t>
            </a:r>
            <a:r>
              <a:rPr lang="sv-SE" sz="2400" dirty="0"/>
              <a:t>Hela det land som du ser skall jag ge åt dig och dina ättlingar </a:t>
            </a:r>
            <a:r>
              <a:rPr lang="sv-SE" sz="2400" b="1" i="1" dirty="0"/>
              <a:t>för all framtid </a:t>
            </a:r>
            <a:r>
              <a:rPr lang="sv-SE" sz="2400" dirty="0"/>
              <a:t>(</a:t>
            </a:r>
            <a:r>
              <a:rPr lang="sv-SE" sz="2400" i="1" dirty="0" err="1"/>
              <a:t>olam</a:t>
            </a:r>
            <a:r>
              <a:rPr lang="sv-SE" sz="2400" dirty="0"/>
              <a:t>). </a:t>
            </a:r>
            <a:r>
              <a:rPr lang="sv-SE" sz="2400" baseline="30000" dirty="0"/>
              <a:t>16</a:t>
            </a:r>
            <a:r>
              <a:rPr lang="sv-SE" sz="2400" dirty="0"/>
              <a:t>Jag skall låta dina ättlingar bli som stoftkornen på jorden: kan någon räkna dem, skall också dina ättlingar kunna räknas. </a:t>
            </a:r>
            <a:r>
              <a:rPr lang="sv-SE" sz="2400" baseline="30000" dirty="0"/>
              <a:t>17</a:t>
            </a:r>
            <a:r>
              <a:rPr lang="sv-SE" sz="2400" dirty="0"/>
              <a:t>Vandra genom landet i hela dess längd och bredd, ty åt dig skall jag ge det.’” </a:t>
            </a:r>
            <a:r>
              <a:rPr lang="sv-SE" sz="1500" dirty="0"/>
              <a:t>1 Mos 13:14-17 </a:t>
            </a:r>
            <a:endParaRPr lang="sv-SE" sz="2400" dirty="0"/>
          </a:p>
          <a:p>
            <a:r>
              <a:rPr lang="sv-SE" sz="2400" i="1" dirty="0"/>
              <a:t>Olam</a:t>
            </a:r>
            <a:r>
              <a:rPr lang="sv-SE" sz="2400" dirty="0"/>
              <a:t>, ”alltid” kan betyda olika saker som ovan ”</a:t>
            </a:r>
            <a:r>
              <a:rPr lang="sv-SE" sz="2400" i="1" dirty="0"/>
              <a:t>framtid”</a:t>
            </a:r>
          </a:p>
          <a:p>
            <a:r>
              <a:rPr lang="sv-SE" sz="2400" dirty="0"/>
              <a:t>Kan syfta på en människans </a:t>
            </a:r>
            <a:r>
              <a:rPr lang="sv-SE" sz="2400" b="1" i="1" dirty="0"/>
              <a:t>livstid</a:t>
            </a:r>
            <a:r>
              <a:rPr lang="sv-SE" sz="2400" b="1" dirty="0"/>
              <a:t>. </a:t>
            </a:r>
            <a:r>
              <a:rPr lang="sv-SE" sz="2400" dirty="0"/>
              <a:t>”Och Akish litade på honom (David) och tänkte: ’Säkert har han gjort sig så hatad av sitt folk Israel att han </a:t>
            </a:r>
            <a:r>
              <a:rPr lang="sv-SE" sz="2400" b="1" i="1" dirty="0"/>
              <a:t>för all framtid </a:t>
            </a:r>
            <a:r>
              <a:rPr lang="sv-SE" sz="2400" dirty="0"/>
              <a:t>(</a:t>
            </a:r>
            <a:r>
              <a:rPr lang="sv-SE" sz="2400" i="1" dirty="0" err="1"/>
              <a:t>olam</a:t>
            </a:r>
            <a:r>
              <a:rPr lang="sv-SE" sz="2400" i="1" dirty="0"/>
              <a:t>)</a:t>
            </a:r>
            <a:r>
              <a:rPr lang="sv-SE" sz="2400" dirty="0"/>
              <a:t> måste hålla sig till mig.’”</a:t>
            </a:r>
            <a:r>
              <a:rPr lang="sv-SE" sz="1500" dirty="0"/>
              <a:t>1 Sam 27:12</a:t>
            </a:r>
            <a:endParaRPr lang="sv-SE" sz="2400" dirty="0"/>
          </a:p>
          <a:p>
            <a:r>
              <a:rPr lang="sv-SE" sz="2400" dirty="0"/>
              <a:t>Kan också syfta på </a:t>
            </a:r>
            <a:r>
              <a:rPr lang="sv-SE" sz="2400" b="1" i="1" dirty="0"/>
              <a:t>förgången</a:t>
            </a:r>
            <a:r>
              <a:rPr lang="sv-SE" sz="2400" dirty="0"/>
              <a:t> tid. ”Fienden förföljer mig, han har krossat mig och låter mig bo i mörker som de </a:t>
            </a:r>
            <a:r>
              <a:rPr lang="sv-SE" sz="2400" b="1" i="1" dirty="0"/>
              <a:t>sedan länge </a:t>
            </a:r>
            <a:r>
              <a:rPr lang="sv-SE" sz="2400" dirty="0"/>
              <a:t>(</a:t>
            </a:r>
            <a:r>
              <a:rPr lang="sv-SE" sz="2400" i="1" dirty="0" err="1"/>
              <a:t>olam</a:t>
            </a:r>
            <a:r>
              <a:rPr lang="sv-SE" sz="2400" dirty="0"/>
              <a:t>) döda.” </a:t>
            </a:r>
            <a:r>
              <a:rPr lang="sv-SE" sz="1500" dirty="0"/>
              <a:t>Ps 143:3</a:t>
            </a:r>
            <a:endParaRPr lang="sv-SE" dirty="0"/>
          </a:p>
        </p:txBody>
      </p:sp>
    </p:spTree>
    <p:extLst>
      <p:ext uri="{BB962C8B-B14F-4D97-AF65-F5344CB8AC3E}">
        <p14:creationId xmlns:p14="http://schemas.microsoft.com/office/powerpoint/2010/main" val="12473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Israel och Juda förkastas av Gud</a:t>
            </a:r>
          </a:p>
        </p:txBody>
      </p:sp>
      <p:sp>
        <p:nvSpPr>
          <p:cNvPr id="3" name="Platshållare för innehåll 2"/>
          <p:cNvSpPr>
            <a:spLocks noGrp="1"/>
          </p:cNvSpPr>
          <p:nvPr>
            <p:ph idx="1"/>
          </p:nvPr>
        </p:nvSpPr>
        <p:spPr>
          <a:xfrm>
            <a:off x="457200" y="1600200"/>
            <a:ext cx="8435280" cy="4925144"/>
          </a:xfrm>
        </p:spPr>
        <p:txBody>
          <a:bodyPr>
            <a:normAutofit fontScale="62500" lnSpcReduction="20000"/>
          </a:bodyPr>
          <a:lstStyle/>
          <a:p>
            <a:pPr marL="0" indent="0">
              <a:lnSpc>
                <a:spcPct val="120000"/>
              </a:lnSpc>
              <a:spcBef>
                <a:spcPts val="0"/>
              </a:spcBef>
              <a:buNone/>
            </a:pPr>
            <a:r>
              <a:rPr lang="sv-SE" dirty="0"/>
              <a:t>”De (israeliter/judar) </a:t>
            </a:r>
            <a:r>
              <a:rPr lang="sv-SE" b="1" i="1" dirty="0"/>
              <a:t>övergav</a:t>
            </a:r>
            <a:r>
              <a:rPr lang="sv-SE" dirty="0"/>
              <a:t> alla bud som Herren, deras Gud, hade gett dem, och de gjorde sig gjutna beläten, två tjurkalvar, de gjorde en asherapåle, de föll ner och tillbad himlens hela härskara, och de tjänade Baal.” </a:t>
            </a:r>
            <a:r>
              <a:rPr lang="sv-SE" sz="2200" dirty="0"/>
              <a:t>2 Kung 17:16 </a:t>
            </a:r>
            <a:endParaRPr lang="sv-SE" dirty="0"/>
          </a:p>
          <a:p>
            <a:pPr marL="0" indent="0">
              <a:lnSpc>
                <a:spcPct val="120000"/>
              </a:lnSpc>
              <a:spcBef>
                <a:spcPts val="0"/>
              </a:spcBef>
            </a:pPr>
            <a:endParaRPr lang="sv-SE" dirty="0"/>
          </a:p>
          <a:p>
            <a:pPr marL="0" indent="0">
              <a:lnSpc>
                <a:spcPct val="120000"/>
              </a:lnSpc>
              <a:spcBef>
                <a:spcPts val="0"/>
              </a:spcBef>
              <a:buNone/>
            </a:pPr>
            <a:r>
              <a:rPr lang="sv-SE" dirty="0"/>
              <a:t>”Slutligen</a:t>
            </a:r>
            <a:r>
              <a:rPr lang="sv-SE" i="1" dirty="0"/>
              <a:t> </a:t>
            </a:r>
            <a:r>
              <a:rPr lang="sv-SE" b="1" i="1" dirty="0"/>
              <a:t>drev Herren bort Israel ur sin åsyn</a:t>
            </a:r>
            <a:r>
              <a:rPr lang="sv-SE" dirty="0"/>
              <a:t>, som han hade hotat med genom alla sina tjänare, profeterna. Så fördes israeliterna bort från sitt land till Assyrien, där de ännu är kvar.” </a:t>
            </a:r>
            <a:r>
              <a:rPr lang="sv-SE" sz="2200" dirty="0"/>
              <a:t>2 Kung 17:23 </a:t>
            </a:r>
            <a:endParaRPr lang="sv-SE" dirty="0"/>
          </a:p>
          <a:p>
            <a:pPr marL="0" indent="0">
              <a:lnSpc>
                <a:spcPct val="120000"/>
              </a:lnSpc>
              <a:spcBef>
                <a:spcPts val="0"/>
              </a:spcBef>
              <a:buNone/>
            </a:pPr>
            <a:endParaRPr lang="sv-SE" dirty="0"/>
          </a:p>
          <a:p>
            <a:pPr marL="0" indent="0">
              <a:lnSpc>
                <a:spcPct val="120000"/>
              </a:lnSpc>
              <a:spcBef>
                <a:spcPts val="0"/>
              </a:spcBef>
              <a:buNone/>
            </a:pPr>
            <a:r>
              <a:rPr lang="sv-SE" dirty="0"/>
              <a:t>”Men inte heller </a:t>
            </a:r>
            <a:r>
              <a:rPr lang="sv-SE" b="1" i="1" dirty="0" err="1"/>
              <a:t>Juda</a:t>
            </a:r>
            <a:r>
              <a:rPr lang="sv-SE" dirty="0"/>
              <a:t> höll de bud som Herren, deras Gud, hade gett dem utan följde samma bruk som Israel. </a:t>
            </a:r>
            <a:r>
              <a:rPr lang="sv-SE" i="1" baseline="30000" dirty="0"/>
              <a:t>20</a:t>
            </a:r>
            <a:r>
              <a:rPr lang="sv-SE" dirty="0"/>
              <a:t>Då </a:t>
            </a:r>
            <a:r>
              <a:rPr lang="sv-SE" b="1" i="1" dirty="0"/>
              <a:t>försköt Herren hela Israels folk</a:t>
            </a:r>
            <a:r>
              <a:rPr lang="sv-SE" dirty="0"/>
              <a:t>, han förödmjukade dem och utlämnade dem åt plundrare. </a:t>
            </a:r>
            <a:r>
              <a:rPr lang="sv-SE" i="1" dirty="0"/>
              <a:t>Till sist </a:t>
            </a:r>
            <a:r>
              <a:rPr lang="sv-SE" b="1" i="1" dirty="0"/>
              <a:t>stötte han dem ifrån sig</a:t>
            </a:r>
            <a:r>
              <a:rPr lang="sv-SE" dirty="0"/>
              <a:t>.” </a:t>
            </a:r>
            <a:r>
              <a:rPr lang="sv-SE" sz="2200" dirty="0"/>
              <a:t>2 Kung 17:19-20 </a:t>
            </a:r>
          </a:p>
          <a:p>
            <a:pPr marL="0" indent="0">
              <a:lnSpc>
                <a:spcPct val="120000"/>
              </a:lnSpc>
              <a:spcBef>
                <a:spcPts val="0"/>
              </a:spcBef>
              <a:buNone/>
            </a:pPr>
            <a:endParaRPr lang="sv-SE" dirty="0"/>
          </a:p>
          <a:p>
            <a:pPr marL="0" indent="0">
              <a:lnSpc>
                <a:spcPct val="120000"/>
              </a:lnSpc>
              <a:spcBef>
                <a:spcPts val="0"/>
              </a:spcBef>
              <a:buNone/>
            </a:pPr>
            <a:r>
              <a:rPr lang="sv-SE" dirty="0"/>
              <a:t>”Och i sin vrede mot Jerusalem och </a:t>
            </a:r>
            <a:r>
              <a:rPr lang="sv-SE" dirty="0" err="1"/>
              <a:t>Juda</a:t>
            </a:r>
            <a:r>
              <a:rPr lang="sv-SE" dirty="0"/>
              <a:t> </a:t>
            </a:r>
            <a:r>
              <a:rPr lang="sv-SE" b="1" i="1" dirty="0"/>
              <a:t>stötte</a:t>
            </a:r>
            <a:r>
              <a:rPr lang="sv-SE" i="1" dirty="0"/>
              <a:t> </a:t>
            </a:r>
            <a:r>
              <a:rPr lang="sv-SE" b="1" i="1" dirty="0"/>
              <a:t>Herren dem till sist ifrån sig</a:t>
            </a:r>
            <a:r>
              <a:rPr lang="sv-SE" dirty="0"/>
              <a:t>.”</a:t>
            </a:r>
          </a:p>
          <a:p>
            <a:pPr marL="0" indent="0">
              <a:lnSpc>
                <a:spcPct val="120000"/>
              </a:lnSpc>
              <a:spcBef>
                <a:spcPts val="0"/>
              </a:spcBef>
              <a:buNone/>
            </a:pPr>
            <a:r>
              <a:rPr lang="sv-SE" sz="2200" dirty="0"/>
              <a:t>2 Kung 24:20 </a:t>
            </a:r>
          </a:p>
          <a:p>
            <a:pPr marL="0" indent="0">
              <a:lnSpc>
                <a:spcPct val="120000"/>
              </a:lnSpc>
              <a:spcBef>
                <a:spcPts val="0"/>
              </a:spcBef>
              <a:buNone/>
            </a:pPr>
            <a:endParaRPr lang="sv-SE" dirty="0"/>
          </a:p>
          <a:p>
            <a:pPr marL="0" indent="0">
              <a:lnSpc>
                <a:spcPct val="120000"/>
              </a:lnSpc>
              <a:spcBef>
                <a:spcPts val="0"/>
              </a:spcBef>
            </a:pPr>
            <a:endParaRPr lang="sv-SE" dirty="0"/>
          </a:p>
          <a:p>
            <a:pPr marL="0" indent="0">
              <a:lnSpc>
                <a:spcPct val="120000"/>
              </a:lnSpc>
              <a:spcBef>
                <a:spcPts val="0"/>
              </a:spcBef>
            </a:pPr>
            <a:endParaRPr lang="sv-SE" dirty="0"/>
          </a:p>
          <a:p>
            <a:pPr marL="0" indent="0">
              <a:lnSpc>
                <a:spcPct val="120000"/>
              </a:lnSpc>
              <a:spcBef>
                <a:spcPts val="0"/>
              </a:spcBef>
            </a:pPr>
            <a:endParaRPr lang="sv-SE" dirty="0"/>
          </a:p>
          <a:p>
            <a:pPr marL="0" indent="0">
              <a:lnSpc>
                <a:spcPct val="120000"/>
              </a:lnSpc>
              <a:spcBef>
                <a:spcPts val="0"/>
              </a:spcBef>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Namnet ”Israel”</a:t>
            </a:r>
          </a:p>
        </p:txBody>
      </p:sp>
      <p:pic>
        <p:nvPicPr>
          <p:cNvPr id="17" name="Content Placeholder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6974" y="2132856"/>
            <a:ext cx="1609524" cy="666667"/>
          </a:xfrm>
        </p:spPr>
      </p:pic>
      <p:sp>
        <p:nvSpPr>
          <p:cNvPr id="4" name="Rectangle 3"/>
          <p:cNvSpPr/>
          <p:nvPr/>
        </p:nvSpPr>
        <p:spPr>
          <a:xfrm>
            <a:off x="1187624" y="3284984"/>
            <a:ext cx="6588224" cy="2492990"/>
          </a:xfrm>
          <a:prstGeom prst="rect">
            <a:avLst/>
          </a:prstGeom>
        </p:spPr>
        <p:txBody>
          <a:bodyPr wrap="square">
            <a:spAutoFit/>
          </a:bodyPr>
          <a:lstStyle/>
          <a:p>
            <a:r>
              <a:rPr lang="sv-SE" sz="2800" dirty="0"/>
              <a:t>”Då sade han: ’Ditt namn skall inte längre vara Jakob utan </a:t>
            </a:r>
            <a:r>
              <a:rPr lang="sv-SE" sz="2800" b="1" i="1" dirty="0"/>
              <a:t>Israel</a:t>
            </a:r>
            <a:r>
              <a:rPr lang="sv-SE" sz="2800" dirty="0"/>
              <a:t>, ty du har kämpat med Gud och människor och segrat’.”</a:t>
            </a:r>
          </a:p>
          <a:p>
            <a:pPr algn="r"/>
            <a:r>
              <a:rPr lang="sv-SE" dirty="0"/>
              <a:t>1 Mos 32:28 </a:t>
            </a:r>
          </a:p>
          <a:p>
            <a:endParaRPr lang="sv-SE" dirty="0"/>
          </a:p>
          <a:p>
            <a:endParaRPr lang="sv-SE" dirty="0"/>
          </a:p>
          <a:p>
            <a:endParaRPr lang="sv-SE" dirty="0"/>
          </a:p>
        </p:txBody>
      </p:sp>
    </p:spTree>
    <p:extLst>
      <p:ext uri="{BB962C8B-B14F-4D97-AF65-F5344CB8AC3E}">
        <p14:creationId xmlns:p14="http://schemas.microsoft.com/office/powerpoint/2010/main" val="142245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Konsekvenser av lydnad/olydnad</a:t>
            </a:r>
          </a:p>
        </p:txBody>
      </p:sp>
      <p:sp>
        <p:nvSpPr>
          <p:cNvPr id="3" name="Content Placeholder 2"/>
          <p:cNvSpPr>
            <a:spLocks noGrp="1"/>
          </p:cNvSpPr>
          <p:nvPr>
            <p:ph idx="1"/>
          </p:nvPr>
        </p:nvSpPr>
        <p:spPr>
          <a:xfrm>
            <a:off x="457200" y="1600201"/>
            <a:ext cx="8229600" cy="4061048"/>
          </a:xfrm>
        </p:spPr>
        <p:txBody>
          <a:bodyPr>
            <a:normAutofit fontScale="92500"/>
          </a:bodyPr>
          <a:lstStyle/>
          <a:p>
            <a:pPr marL="0" indent="0">
              <a:spcBef>
                <a:spcPts val="600"/>
              </a:spcBef>
              <a:buNone/>
            </a:pPr>
            <a:r>
              <a:rPr lang="sv-SE" sz="2400" dirty="0"/>
              <a:t>”När allt detta når dig, de välsignelser och förbannelser som jag ställer dig inför, </a:t>
            </a:r>
            <a:r>
              <a:rPr lang="sv-SE" sz="2400" b="1" i="1" cap="small" dirty="0"/>
              <a:t>och du besinnar dig</a:t>
            </a:r>
            <a:r>
              <a:rPr lang="sv-SE" sz="2400" dirty="0"/>
              <a:t>, var du än bor bland alla de folk till vilka Herren, din Gud, har fördrivit </a:t>
            </a:r>
            <a:r>
              <a:rPr lang="sv-SE" sz="2400" i="1" dirty="0"/>
              <a:t>dig</a:t>
            </a:r>
            <a:r>
              <a:rPr lang="sv-SE" sz="2400" b="1" i="1" dirty="0"/>
              <a:t>,</a:t>
            </a:r>
            <a:r>
              <a:rPr lang="sv-SE" sz="2400" baseline="30000" dirty="0"/>
              <a:t>2</a:t>
            </a:r>
            <a:r>
              <a:rPr lang="sv-SE" sz="2400" b="1" i="1" cap="small" dirty="0"/>
              <a:t>så att du vänder tillbaka till Herren, din Gud</a:t>
            </a:r>
            <a:r>
              <a:rPr lang="sv-SE" sz="2400" dirty="0"/>
              <a:t>, och lyssnar till honom av hela ditt hjärta och med hela din själ, både du och dina barn, alldeles så som jag i dag befaller dig,…” </a:t>
            </a:r>
            <a:r>
              <a:rPr lang="sv-SE" sz="1400" dirty="0"/>
              <a:t>5 Mos. 30:1-2</a:t>
            </a:r>
          </a:p>
          <a:p>
            <a:pPr marL="0" indent="0">
              <a:spcBef>
                <a:spcPts val="600"/>
              </a:spcBef>
              <a:buNone/>
            </a:pPr>
            <a:r>
              <a:rPr lang="sv-SE" sz="2400" dirty="0"/>
              <a:t>”…</a:t>
            </a:r>
            <a:r>
              <a:rPr lang="sv-SE" sz="2400" b="1" i="1" cap="small" dirty="0"/>
              <a:t>då skall Herren, din Gud, vända ditt öde </a:t>
            </a:r>
            <a:r>
              <a:rPr lang="sv-SE" sz="2400" dirty="0"/>
              <a:t>och förbarma sig över dig. Herren, din Gud, skall </a:t>
            </a:r>
            <a:r>
              <a:rPr lang="sv-SE" sz="2400" b="1" i="1" dirty="0"/>
              <a:t>åter samla in dig från alla de folk bland vilka han har skingrat dig</a:t>
            </a:r>
            <a:r>
              <a:rPr lang="sv-SE" sz="2400" dirty="0"/>
              <a:t>. </a:t>
            </a:r>
            <a:r>
              <a:rPr lang="sv-SE" sz="2400" baseline="30000" dirty="0"/>
              <a:t>4</a:t>
            </a:r>
            <a:r>
              <a:rPr lang="sv-SE" sz="2400" dirty="0"/>
              <a:t>Även om du har fördrivits till världens ände skall Herren, din Gud, samla in dig och hämta dig därifrån.” </a:t>
            </a:r>
            <a:r>
              <a:rPr lang="sv-SE" sz="1400" dirty="0"/>
              <a:t>5 Mos. 30:3-4 </a:t>
            </a:r>
            <a:endParaRPr lang="sv-SE" sz="1800" dirty="0"/>
          </a:p>
          <a:p>
            <a:pPr marL="0" indent="0">
              <a:spcBef>
                <a:spcPts val="600"/>
              </a:spcBef>
              <a:buNone/>
            </a:pPr>
            <a:r>
              <a:rPr lang="sv-SE" sz="2400" b="1" i="1" dirty="0"/>
              <a:t>När</a:t>
            </a:r>
            <a:r>
              <a:rPr lang="sv-SE" sz="2400" dirty="0"/>
              <a:t> uppfylldes dessa löften?</a:t>
            </a:r>
          </a:p>
        </p:txBody>
      </p:sp>
    </p:spTree>
    <p:extLst>
      <p:ext uri="{BB962C8B-B14F-4D97-AF65-F5344CB8AC3E}">
        <p14:creationId xmlns:p14="http://schemas.microsoft.com/office/powerpoint/2010/main" val="33500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Hur länge skulle folket vara i fångenskap?</a:t>
            </a:r>
          </a:p>
        </p:txBody>
      </p:sp>
      <p:sp>
        <p:nvSpPr>
          <p:cNvPr id="3" name="Content Placeholder 2"/>
          <p:cNvSpPr>
            <a:spLocks noGrp="1"/>
          </p:cNvSpPr>
          <p:nvPr>
            <p:ph idx="1"/>
          </p:nvPr>
        </p:nvSpPr>
        <p:spPr/>
        <p:txBody>
          <a:bodyPr>
            <a:normAutofit/>
          </a:bodyPr>
          <a:lstStyle/>
          <a:p>
            <a:r>
              <a:rPr lang="sv-SE" sz="2400" dirty="0"/>
              <a:t>I sjuttio år!</a:t>
            </a:r>
          </a:p>
          <a:p>
            <a:r>
              <a:rPr lang="sv-SE" sz="2400" dirty="0"/>
              <a:t>”Hela detta land skall läggas i ruiner och bli öde, och dessa folk skall tjäna den babyloniske kungen i </a:t>
            </a:r>
            <a:r>
              <a:rPr lang="sv-SE" sz="2400" b="1" i="1" dirty="0"/>
              <a:t>sjuttio år</a:t>
            </a:r>
            <a:r>
              <a:rPr lang="sv-SE" sz="2400" dirty="0"/>
              <a:t>. </a:t>
            </a:r>
            <a:r>
              <a:rPr lang="sv-SE" sz="2400" baseline="30000" dirty="0"/>
              <a:t>12</a:t>
            </a:r>
            <a:r>
              <a:rPr lang="sv-SE" sz="2400" dirty="0"/>
              <a:t>Men när sjuttio år har gått skall jag straffa den babyloniske kungen och hans folk för deras synd, säger Herren, och göra kaldeernas land till en evig ödemark.” </a:t>
            </a:r>
            <a:r>
              <a:rPr lang="sv-SE" sz="1400" dirty="0"/>
              <a:t>Jer. 25:11-12 </a:t>
            </a:r>
            <a:endParaRPr lang="sv-SE" sz="2400" dirty="0"/>
          </a:p>
          <a:p>
            <a:endParaRPr lang="sv-SE" sz="2000" dirty="0"/>
          </a:p>
          <a:p>
            <a:r>
              <a:rPr lang="sv-SE" sz="2400" dirty="0"/>
              <a:t>”Så säger Herren: </a:t>
            </a:r>
            <a:r>
              <a:rPr lang="sv-SE" sz="2400" b="1" i="1" dirty="0"/>
              <a:t>Först när sjuttio år har gått för Babylonien skall jag ta mig an er och uppfylla mitt löfte att föra er tillbaka hit</a:t>
            </a:r>
            <a:r>
              <a:rPr lang="sv-SE" sz="2400" dirty="0"/>
              <a:t>.” </a:t>
            </a:r>
            <a:r>
              <a:rPr lang="sv-SE" sz="1400" dirty="0"/>
              <a:t>Jer. 29:10</a:t>
            </a:r>
            <a:endParaRPr lang="sv-SE" dirty="0"/>
          </a:p>
          <a:p>
            <a:endParaRPr lang="sv-SE" dirty="0"/>
          </a:p>
        </p:txBody>
      </p:sp>
    </p:spTree>
    <p:extLst>
      <p:ext uri="{BB962C8B-B14F-4D97-AF65-F5344CB8AC3E}">
        <p14:creationId xmlns:p14="http://schemas.microsoft.com/office/powerpoint/2010/main" val="30948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Kyros och Guds uppfyllda löften</a:t>
            </a:r>
          </a:p>
        </p:txBody>
      </p:sp>
      <p:sp>
        <p:nvSpPr>
          <p:cNvPr id="3" name="Platshållare för innehåll 2"/>
          <p:cNvSpPr>
            <a:spLocks noGrp="1"/>
          </p:cNvSpPr>
          <p:nvPr>
            <p:ph idx="1"/>
          </p:nvPr>
        </p:nvSpPr>
        <p:spPr>
          <a:xfrm>
            <a:off x="683568" y="1600200"/>
            <a:ext cx="7632848" cy="4349080"/>
          </a:xfrm>
          <a:ln>
            <a:noFill/>
          </a:ln>
        </p:spPr>
        <p:txBody>
          <a:bodyPr>
            <a:normAutofit fontScale="85000" lnSpcReduction="20000"/>
          </a:bodyPr>
          <a:lstStyle/>
          <a:p>
            <a:pPr marL="0" indent="0">
              <a:spcBef>
                <a:spcPts val="0"/>
              </a:spcBef>
              <a:buNone/>
            </a:pPr>
            <a:r>
              <a:rPr lang="sv-SE" sz="2800" dirty="0"/>
              <a:t>”Under den persiske kungen Kyros första regeringsår ingav Herren - för att Herrens ord genom Jeremia skulle uppfyllas - Kyros tanken att sända ut en förordning, och han tillkännagav i hela sitt rike, både muntligt och skriftligt: </a:t>
            </a:r>
            <a:r>
              <a:rPr lang="sv-SE" sz="2800" baseline="30000" dirty="0"/>
              <a:t>2</a:t>
            </a:r>
            <a:r>
              <a:rPr lang="sv-SE" sz="2800" dirty="0"/>
              <a:t>’Så säger Kyros, konung av Persien: Alla jordens riken har Herren, himlens Gud, givit mig, och han har </a:t>
            </a:r>
            <a:r>
              <a:rPr lang="sv-SE" sz="2800" b="1" i="1" dirty="0"/>
              <a:t>ålagt mig </a:t>
            </a:r>
            <a:r>
              <a:rPr lang="sv-SE" sz="2800" dirty="0"/>
              <a:t>att bygga ett hus åt honom i Jerusalem i Juda. </a:t>
            </a:r>
            <a:r>
              <a:rPr lang="sv-SE" sz="2800" baseline="30000" dirty="0"/>
              <a:t>3</a:t>
            </a:r>
            <a:r>
              <a:rPr lang="sv-SE" sz="2800" b="1" i="1" dirty="0"/>
              <a:t>De av er som tillhör hans folk - må er Gud vara med er - skall bege sig till Jerusalem i </a:t>
            </a:r>
            <a:r>
              <a:rPr lang="sv-SE" sz="2800" b="1" i="1" dirty="0" err="1"/>
              <a:t>Juda</a:t>
            </a:r>
            <a:r>
              <a:rPr lang="sv-SE" sz="2800" b="1" i="1" dirty="0"/>
              <a:t> och bygga ett hus åt Herren, Israels Gud. Han är den Gud som bor i Jerusalem.</a:t>
            </a:r>
            <a:r>
              <a:rPr lang="sv-SE" sz="2800" baseline="30000" dirty="0"/>
              <a:t>4</a:t>
            </a:r>
            <a:r>
              <a:rPr lang="sv-SE" sz="2800" b="1" i="1" dirty="0"/>
              <a:t>Alla som finns kvar av hans folk skall få hjälp av invånarna på de platser där de bor</a:t>
            </a:r>
            <a:r>
              <a:rPr lang="sv-SE" sz="2800" dirty="0"/>
              <a:t>. De skall få silver och guld, gods och boskap och därtill frivilliga gåvor till Guds hus i Jerusalem.’” </a:t>
            </a:r>
            <a:r>
              <a:rPr lang="sv-SE" sz="1800" dirty="0"/>
              <a:t>Esra 1:1-4 </a:t>
            </a:r>
            <a:endParaRPr lang="sv-SE" dirty="0"/>
          </a:p>
          <a:p>
            <a:pPr marL="0" indent="0">
              <a:spcBef>
                <a:spcPts val="0"/>
              </a:spcBef>
              <a:buNone/>
            </a:pPr>
            <a:endParaRPr lang="sv-SE" dirty="0"/>
          </a:p>
          <a:p>
            <a:pPr marL="0" indent="0">
              <a:spcBef>
                <a:spcPts val="0"/>
              </a:spcBef>
              <a:buNone/>
            </a:pPr>
            <a:endParaRPr lang="sv-SE" dirty="0"/>
          </a:p>
          <a:p>
            <a:pPr marL="0" indent="0">
              <a:spcBef>
                <a:spcPts val="0"/>
              </a:spcBef>
              <a:buNone/>
            </a:pPr>
            <a:endParaRPr lang="sv-SE" dirty="0"/>
          </a:p>
          <a:p>
            <a:pPr marL="0" indent="0">
              <a:spcBef>
                <a:spcPts val="0"/>
              </a:spcBef>
              <a:buNone/>
            </a:pPr>
            <a:endParaRPr lang="sv-S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sv-SE" sz="3200" dirty="0"/>
              <a:t>Jeremias 70 år och Daniel</a:t>
            </a:r>
          </a:p>
        </p:txBody>
      </p:sp>
      <p:sp>
        <p:nvSpPr>
          <p:cNvPr id="3" name="Content Placeholder 2"/>
          <p:cNvSpPr>
            <a:spLocks noGrp="1"/>
          </p:cNvSpPr>
          <p:nvPr>
            <p:ph idx="1"/>
          </p:nvPr>
        </p:nvSpPr>
        <p:spPr>
          <a:xfrm>
            <a:off x="971600" y="1268760"/>
            <a:ext cx="7344816" cy="4608512"/>
          </a:xfrm>
        </p:spPr>
        <p:txBody>
          <a:bodyPr>
            <a:normAutofit/>
          </a:bodyPr>
          <a:lstStyle/>
          <a:p>
            <a:pPr marL="0" indent="0">
              <a:lnSpc>
                <a:spcPct val="110000"/>
              </a:lnSpc>
              <a:spcBef>
                <a:spcPts val="0"/>
              </a:spcBef>
              <a:buNone/>
            </a:pPr>
            <a:r>
              <a:rPr lang="sv-SE" sz="2200" dirty="0"/>
              <a:t>Jeremias 70 veckor</a:t>
            </a:r>
          </a:p>
          <a:p>
            <a:pPr marL="0" indent="0">
              <a:lnSpc>
                <a:spcPct val="110000"/>
              </a:lnSpc>
              <a:spcBef>
                <a:spcPts val="0"/>
              </a:spcBef>
              <a:buNone/>
            </a:pPr>
            <a:r>
              <a:rPr lang="sv-SE" sz="2200" dirty="0"/>
              <a:t>”Så säger Herren: Först när sjuttio år har gått för Babylonien skall jag ta mig an er och uppfylla mitt löfte att föra er tillbaka hit.” </a:t>
            </a:r>
            <a:r>
              <a:rPr lang="sv-SE" sz="1400" dirty="0"/>
              <a:t>Jer. 29:10 </a:t>
            </a:r>
          </a:p>
          <a:p>
            <a:pPr marL="0" indent="0">
              <a:lnSpc>
                <a:spcPct val="110000"/>
              </a:lnSpc>
              <a:spcBef>
                <a:spcPts val="0"/>
              </a:spcBef>
              <a:buNone/>
            </a:pPr>
            <a:endParaRPr lang="sv-SE" sz="1200" dirty="0"/>
          </a:p>
          <a:p>
            <a:pPr marL="0" indent="0">
              <a:lnSpc>
                <a:spcPct val="110000"/>
              </a:lnSpc>
              <a:spcBef>
                <a:spcPts val="0"/>
              </a:spcBef>
              <a:buNone/>
            </a:pPr>
            <a:r>
              <a:rPr lang="sv-SE" sz="2200" dirty="0"/>
              <a:t>”…under hans (Dareios den I) första regeringsår (522/521 f.Kr.), uppmärksammade jag, Daniel, i skrifterna hur många år Jerusalem skulle ligga i ruiner enligt Herrens ord till profeten Jeremia: sjuttio år.” </a:t>
            </a:r>
            <a:r>
              <a:rPr lang="sv-SE" sz="1400" dirty="0"/>
              <a:t>Daniel 9:2 </a:t>
            </a:r>
          </a:p>
          <a:p>
            <a:pPr marL="0" indent="0">
              <a:lnSpc>
                <a:spcPct val="110000"/>
              </a:lnSpc>
              <a:spcBef>
                <a:spcPts val="0"/>
              </a:spcBef>
              <a:buNone/>
            </a:pPr>
            <a:endParaRPr lang="sv-SE" dirty="0"/>
          </a:p>
          <a:p>
            <a:pPr marL="0" indent="0">
              <a:lnSpc>
                <a:spcPct val="110000"/>
              </a:lnSpc>
              <a:spcBef>
                <a:spcPts val="0"/>
              </a:spcBef>
              <a:buNone/>
            </a:pPr>
            <a:r>
              <a:rPr lang="sv-SE" sz="2200" dirty="0"/>
              <a:t>	</a:t>
            </a:r>
            <a:r>
              <a:rPr lang="sv-SE" sz="2400" dirty="0"/>
              <a:t>	</a:t>
            </a:r>
            <a:r>
              <a:rPr lang="sv-SE" sz="2200" dirty="0"/>
              <a:t>						</a:t>
            </a:r>
          </a:p>
        </p:txBody>
      </p:sp>
    </p:spTree>
    <p:extLst>
      <p:ext uri="{BB962C8B-B14F-4D97-AF65-F5344CB8AC3E}">
        <p14:creationId xmlns:p14="http://schemas.microsoft.com/office/powerpoint/2010/main" val="13989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922114"/>
          </a:xfrm>
        </p:spPr>
        <p:txBody>
          <a:bodyPr>
            <a:normAutofit/>
          </a:bodyPr>
          <a:lstStyle/>
          <a:p>
            <a:r>
              <a:rPr lang="sv-SE" dirty="0"/>
              <a:t>Daniel 9:24-26</a:t>
            </a:r>
          </a:p>
        </p:txBody>
      </p:sp>
      <p:sp>
        <p:nvSpPr>
          <p:cNvPr id="3" name="Content Placeholder 2"/>
          <p:cNvSpPr>
            <a:spLocks noGrp="1"/>
          </p:cNvSpPr>
          <p:nvPr>
            <p:ph idx="1"/>
          </p:nvPr>
        </p:nvSpPr>
        <p:spPr>
          <a:xfrm>
            <a:off x="323528" y="1124744"/>
            <a:ext cx="8229600" cy="5184576"/>
          </a:xfrm>
        </p:spPr>
        <p:txBody>
          <a:bodyPr>
            <a:normAutofit fontScale="25000" lnSpcReduction="20000"/>
          </a:bodyPr>
          <a:lstStyle/>
          <a:p>
            <a:pPr marL="0" indent="0">
              <a:lnSpc>
                <a:spcPct val="120000"/>
              </a:lnSpc>
              <a:spcBef>
                <a:spcPts val="0"/>
              </a:spcBef>
              <a:buNone/>
            </a:pPr>
            <a:r>
              <a:rPr lang="sv-SE" sz="8800" b="1" i="1" baseline="30000" dirty="0"/>
              <a:t>”</a:t>
            </a:r>
            <a:r>
              <a:rPr lang="sv-SE" sz="8800" b="1" i="1" dirty="0"/>
              <a:t>För ditt folk och för din heliga stad är sjuttio veckor </a:t>
            </a:r>
            <a:r>
              <a:rPr lang="sv-SE" sz="8800" b="1" i="1" cap="small" dirty="0">
                <a:solidFill>
                  <a:srgbClr val="FF0000"/>
                </a:solidFill>
              </a:rPr>
              <a:t>bestämda</a:t>
            </a:r>
            <a:r>
              <a:rPr lang="sv-SE" sz="8800" b="1" i="1" cap="small" dirty="0"/>
              <a:t> </a:t>
            </a:r>
            <a:r>
              <a:rPr lang="sv-SE" sz="8800" dirty="0"/>
              <a:t>innan ondskan hejdas, synden stävjas och skulden sonas, innan den eviga rättfärdigheten kommer i dagen, den profetiska synen beseglas och det allra heligaste invigs. </a:t>
            </a:r>
            <a:r>
              <a:rPr lang="sv-SE" sz="8800" baseline="30000" dirty="0"/>
              <a:t>25</a:t>
            </a:r>
            <a:r>
              <a:rPr lang="sv-SE" sz="8800" dirty="0"/>
              <a:t>Detta skall du veta och besinna: </a:t>
            </a:r>
            <a:r>
              <a:rPr lang="sv-SE" sz="8800" b="1" i="1" dirty="0"/>
              <a:t>från det att ordet utgick om att Jerusalem skall återställas och uppbyggas</a:t>
            </a:r>
            <a:r>
              <a:rPr lang="sv-SE" sz="8800" dirty="0"/>
              <a:t>, till dess att den som är smord till furste kommer, skall det gå sju veckor. Under sextiotvå veckor blir sedan staden återuppbyggd, med gator och vallgravar. Men under en tid av vånda, </a:t>
            </a:r>
            <a:r>
              <a:rPr lang="sv-SE" sz="8800" baseline="30000" dirty="0"/>
              <a:t>26</a:t>
            </a:r>
            <a:r>
              <a:rPr lang="sv-SE" sz="8800" dirty="0"/>
              <a:t>efter de sextiotvå veckorna, kommer han som är smord att förgöras och försvinna. </a:t>
            </a:r>
            <a:r>
              <a:rPr lang="sv-SE" sz="8800" b="1" i="1" dirty="0"/>
              <a:t>Både staden och helgedomen blir förstörda liksom fursten som skall komma</a:t>
            </a:r>
            <a:r>
              <a:rPr lang="sv-SE" sz="8800" dirty="0"/>
              <a:t>.”</a:t>
            </a:r>
          </a:p>
          <a:p>
            <a:pPr marL="0" indent="0">
              <a:lnSpc>
                <a:spcPct val="120000"/>
              </a:lnSpc>
              <a:spcBef>
                <a:spcPts val="0"/>
              </a:spcBef>
              <a:buNone/>
            </a:pPr>
            <a:endParaRPr lang="sv-SE" dirty="0"/>
          </a:p>
        </p:txBody>
      </p:sp>
      <p:cxnSp>
        <p:nvCxnSpPr>
          <p:cNvPr id="4" name="Rak 7"/>
          <p:cNvCxnSpPr/>
          <p:nvPr/>
        </p:nvCxnSpPr>
        <p:spPr>
          <a:xfrm flipV="1">
            <a:off x="419287" y="5296072"/>
            <a:ext cx="0" cy="36004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Rak 10"/>
          <p:cNvCxnSpPr/>
          <p:nvPr/>
        </p:nvCxnSpPr>
        <p:spPr>
          <a:xfrm flipV="1">
            <a:off x="3590136" y="5291582"/>
            <a:ext cx="0" cy="36004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Bågformad 18"/>
          <p:cNvSpPr/>
          <p:nvPr/>
        </p:nvSpPr>
        <p:spPr>
          <a:xfrm>
            <a:off x="349776" y="4886298"/>
            <a:ext cx="3312368" cy="64807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7" name="Rak 19"/>
          <p:cNvCxnSpPr/>
          <p:nvPr/>
        </p:nvCxnSpPr>
        <p:spPr>
          <a:xfrm flipV="1">
            <a:off x="4166200" y="5291582"/>
            <a:ext cx="0" cy="36004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Rak 20"/>
          <p:cNvCxnSpPr/>
          <p:nvPr/>
        </p:nvCxnSpPr>
        <p:spPr>
          <a:xfrm flipV="1">
            <a:off x="7838608" y="5210334"/>
            <a:ext cx="0" cy="46805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Bågformad 21"/>
          <p:cNvSpPr/>
          <p:nvPr/>
        </p:nvSpPr>
        <p:spPr>
          <a:xfrm>
            <a:off x="4094192" y="4886298"/>
            <a:ext cx="3816424" cy="64807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0" name="Rectangle 9"/>
          <p:cNvSpPr/>
          <p:nvPr/>
        </p:nvSpPr>
        <p:spPr>
          <a:xfrm>
            <a:off x="419287" y="5102844"/>
            <a:ext cx="8545201" cy="1141851"/>
          </a:xfrm>
          <a:prstGeom prst="rect">
            <a:avLst/>
          </a:prstGeom>
        </p:spPr>
        <p:txBody>
          <a:bodyPr wrap="square">
            <a:spAutoFit/>
          </a:bodyPr>
          <a:lstStyle/>
          <a:p>
            <a:pPr>
              <a:lnSpc>
                <a:spcPct val="110000"/>
              </a:lnSpc>
            </a:pPr>
            <a:r>
              <a:rPr lang="sv-SE" sz="2200" dirty="0"/>
              <a:t> </a:t>
            </a:r>
          </a:p>
          <a:p>
            <a:pPr>
              <a:lnSpc>
                <a:spcPct val="110000"/>
              </a:lnSpc>
            </a:pPr>
            <a:r>
              <a:rPr lang="sv-SE" sz="2200" dirty="0"/>
              <a:t>D</a:t>
            </a:r>
            <a:r>
              <a:rPr lang="sv-SE" dirty="0"/>
              <a:t>en babyloniska  fångenskapen 		       Sjuttio årsveckor               ”Messias” </a:t>
            </a:r>
          </a:p>
          <a:p>
            <a:pPr>
              <a:lnSpc>
                <a:spcPct val="110000"/>
              </a:lnSpc>
            </a:pPr>
            <a:r>
              <a:rPr lang="sv-SE" dirty="0"/>
              <a:t>605 f.Kr.          70 år     	 538 f.Kr/516 f.Kr.		490 år		 30 e.Kr. </a:t>
            </a:r>
          </a:p>
        </p:txBody>
      </p:sp>
      <p:cxnSp>
        <p:nvCxnSpPr>
          <p:cNvPr id="11" name="Straight Connector 10"/>
          <p:cNvCxnSpPr/>
          <p:nvPr/>
        </p:nvCxnSpPr>
        <p:spPr>
          <a:xfrm>
            <a:off x="251520" y="5877272"/>
            <a:ext cx="8568952"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7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Jesus och templets framtid</a:t>
            </a:r>
          </a:p>
        </p:txBody>
      </p:sp>
      <p:sp>
        <p:nvSpPr>
          <p:cNvPr id="3" name="Content Placeholder 2"/>
          <p:cNvSpPr>
            <a:spLocks noGrp="1"/>
          </p:cNvSpPr>
          <p:nvPr>
            <p:ph idx="1"/>
          </p:nvPr>
        </p:nvSpPr>
        <p:spPr/>
        <p:txBody>
          <a:bodyPr/>
          <a:lstStyle/>
          <a:p>
            <a:r>
              <a:rPr lang="sv-SE" sz="2400" dirty="0"/>
              <a:t>”När Jesus lämnade templet och var på väg därifrån kom hans lärjungar fram till honom och pekade på tempelbyggnaderna. </a:t>
            </a:r>
            <a:r>
              <a:rPr lang="sv-SE" sz="2400" baseline="30000" dirty="0"/>
              <a:t>2</a:t>
            </a:r>
            <a:r>
              <a:rPr lang="sv-SE" sz="2400" dirty="0"/>
              <a:t>Då sade han till dem: ’Se på allt detta - sannerligen, </a:t>
            </a:r>
            <a:r>
              <a:rPr lang="sv-SE" sz="2400" b="1" i="1" dirty="0"/>
              <a:t>här kommer inte att lämnas sten på sten, allt skall brytas ner</a:t>
            </a:r>
            <a:r>
              <a:rPr lang="sv-SE" sz="2400" dirty="0"/>
              <a:t>.’”    </a:t>
            </a:r>
            <a:r>
              <a:rPr lang="sv-SE" sz="1400" dirty="0"/>
              <a:t>Matt 24:1-2 </a:t>
            </a:r>
            <a:endParaRPr lang="sv-SE" sz="2400" dirty="0"/>
          </a:p>
          <a:p>
            <a:endParaRPr lang="sv-SE" dirty="0"/>
          </a:p>
        </p:txBody>
      </p:sp>
    </p:spTree>
    <p:extLst>
      <p:ext uri="{BB962C8B-B14F-4D97-AF65-F5344CB8AC3E}">
        <p14:creationId xmlns:p14="http://schemas.microsoft.com/office/powerpoint/2010/main" val="1044330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econd_Temple.jpg"/>
          <p:cNvPicPr>
            <a:picLocks noChangeAspect="1"/>
          </p:cNvPicPr>
          <p:nvPr/>
        </p:nvPicPr>
        <p:blipFill>
          <a:blip r:embed="rId2" cstate="print"/>
          <a:stretch>
            <a:fillRect/>
          </a:stretch>
        </p:blipFill>
        <p:spPr>
          <a:xfrm>
            <a:off x="0" y="0"/>
            <a:ext cx="9144000" cy="6858000"/>
          </a:xfrm>
          <a:prstGeom prst="rect">
            <a:avLst/>
          </a:prstGeom>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47858" b="7430"/>
          <a:stretch>
            <a:fillRect/>
          </a:stretch>
        </p:blipFill>
        <p:spPr bwMode="auto">
          <a:xfrm flipH="1">
            <a:off x="971600" y="3789040"/>
            <a:ext cx="28803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63059"/>
          <a:stretch>
            <a:fillRect/>
          </a:stretch>
        </p:blipFill>
        <p:spPr bwMode="auto">
          <a:xfrm>
            <a:off x="107504" y="4149080"/>
            <a:ext cx="23717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55632"/>
          <a:stretch>
            <a:fillRect/>
          </a:stretch>
        </p:blipFill>
        <p:spPr bwMode="auto">
          <a:xfrm>
            <a:off x="5292080" y="4825259"/>
            <a:ext cx="216024" cy="30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54269" t="1618" r="20325"/>
          <a:stretch>
            <a:fillRect/>
          </a:stretch>
        </p:blipFill>
        <p:spPr bwMode="auto">
          <a:xfrm>
            <a:off x="4458103" y="4869160"/>
            <a:ext cx="120476" cy="28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srcRect/>
          <a:stretch>
            <a:fillRect/>
          </a:stretch>
        </p:blipFill>
        <p:spPr bwMode="auto">
          <a:xfrm>
            <a:off x="323528" y="4941168"/>
            <a:ext cx="628650" cy="657225"/>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7740352" y="3501008"/>
            <a:ext cx="952500" cy="6572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Westernwall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Inget tredje tempel</a:t>
            </a:r>
          </a:p>
        </p:txBody>
      </p:sp>
      <p:sp>
        <p:nvSpPr>
          <p:cNvPr id="3" name="Content Placeholder 2"/>
          <p:cNvSpPr>
            <a:spLocks noGrp="1"/>
          </p:cNvSpPr>
          <p:nvPr>
            <p:ph idx="1"/>
          </p:nvPr>
        </p:nvSpPr>
        <p:spPr>
          <a:xfrm>
            <a:off x="1187624" y="1600200"/>
            <a:ext cx="6552728" cy="4525963"/>
          </a:xfrm>
        </p:spPr>
        <p:txBody>
          <a:bodyPr>
            <a:normAutofit/>
          </a:bodyPr>
          <a:lstStyle/>
          <a:p>
            <a:pPr marL="0" indent="0">
              <a:buNone/>
            </a:pPr>
            <a:r>
              <a:rPr lang="sv-SE" sz="2400" dirty="0"/>
              <a:t>”Finns det ännu någon bland er som såg detta hus (Salomos tempel) i dess forna härlighet? Vad ser ni nu? Ingenting, eller hur?” </a:t>
            </a:r>
            <a:r>
              <a:rPr lang="sv-SE" sz="1600" dirty="0"/>
              <a:t>Hagg 2:3 </a:t>
            </a:r>
          </a:p>
          <a:p>
            <a:endParaRPr lang="sv-SE" sz="2800" dirty="0"/>
          </a:p>
          <a:p>
            <a:pPr marL="0" indent="0">
              <a:buNone/>
            </a:pPr>
            <a:r>
              <a:rPr lang="sv-SE" sz="2400" dirty="0"/>
              <a:t>”Härligheten hos detta hus (Andra Tempel) skall bli större än den förut var, säger Herren </a:t>
            </a:r>
            <a:r>
              <a:rPr lang="sv-SE" sz="2400" dirty="0" err="1"/>
              <a:t>Sebaot</a:t>
            </a:r>
            <a:r>
              <a:rPr lang="sv-SE" sz="2400" dirty="0"/>
              <a:t>. På denna plats skall jag ge er fred och välgång. Så talar Herren </a:t>
            </a:r>
            <a:r>
              <a:rPr lang="sv-SE" sz="2400" dirty="0" err="1"/>
              <a:t>Sebaot</a:t>
            </a:r>
            <a:r>
              <a:rPr lang="sv-SE" sz="2400" dirty="0"/>
              <a:t>.” </a:t>
            </a:r>
            <a:r>
              <a:rPr lang="sv-SE" sz="1600" dirty="0"/>
              <a:t>Hagg 2:9 </a:t>
            </a:r>
          </a:p>
          <a:p>
            <a:endParaRPr lang="sv-SE" sz="2800" dirty="0"/>
          </a:p>
          <a:p>
            <a:pPr marL="0" indent="0">
              <a:buNone/>
            </a:pPr>
            <a:r>
              <a:rPr lang="sv-SE" sz="2400" dirty="0"/>
              <a:t>Det finns </a:t>
            </a:r>
            <a:r>
              <a:rPr lang="sv-SE" sz="2400" b="1" i="1" dirty="0"/>
              <a:t>inga löften </a:t>
            </a:r>
            <a:r>
              <a:rPr lang="sv-SE" sz="2400" dirty="0"/>
              <a:t>om ett tredje tempel!</a:t>
            </a:r>
          </a:p>
          <a:p>
            <a:endParaRPr lang="sv-SE" dirty="0"/>
          </a:p>
          <a:p>
            <a:endParaRPr lang="sv-SE" dirty="0"/>
          </a:p>
          <a:p>
            <a:endParaRPr lang="sv-SE" dirty="0"/>
          </a:p>
        </p:txBody>
      </p:sp>
    </p:spTree>
    <p:extLst>
      <p:ext uri="{BB962C8B-B14F-4D97-AF65-F5344CB8AC3E}">
        <p14:creationId xmlns:p14="http://schemas.microsoft.com/office/powerpoint/2010/main" val="34434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Jesus och det judiska folkets framtid</a:t>
            </a:r>
          </a:p>
        </p:txBody>
      </p:sp>
      <p:sp>
        <p:nvSpPr>
          <p:cNvPr id="3" name="Content Placeholder 2"/>
          <p:cNvSpPr>
            <a:spLocks noGrp="1"/>
          </p:cNvSpPr>
          <p:nvPr>
            <p:ph idx="1"/>
          </p:nvPr>
        </p:nvSpPr>
        <p:spPr/>
        <p:txBody>
          <a:bodyPr>
            <a:normAutofit/>
          </a:bodyPr>
          <a:lstStyle/>
          <a:p>
            <a:r>
              <a:rPr lang="sv-SE" sz="2400" dirty="0"/>
              <a:t>”Jerusalem, Jerusalem, du som dödar profeterna och stenar dem som blir sända till dig. Hur ofta har jag inte velat samla dina barn så som hönan samlar sina kycklingar under vingarna, </a:t>
            </a:r>
            <a:r>
              <a:rPr lang="sv-SE" sz="2400" b="1" i="1" dirty="0"/>
              <a:t>men ni ville inte</a:t>
            </a:r>
            <a:r>
              <a:rPr lang="sv-SE" sz="2400" dirty="0"/>
              <a:t>. </a:t>
            </a:r>
            <a:r>
              <a:rPr lang="sv-SE" sz="2400" baseline="30000" dirty="0"/>
              <a:t>35</a:t>
            </a:r>
            <a:r>
              <a:rPr lang="sv-SE" sz="2400" dirty="0"/>
              <a:t>Nu får ni själva ta hand om ert hus. Jag säger er: ni kommer inte att se mig förrän på den dag då ni säger: Välsignad är han som kommer i Herrens namn.” </a:t>
            </a:r>
            <a:r>
              <a:rPr lang="sv-SE" sz="1400" dirty="0"/>
              <a:t>Luk. 13:34-35 </a:t>
            </a:r>
            <a:endParaRPr lang="sv-SE" sz="2400" dirty="0"/>
          </a:p>
          <a:p>
            <a:r>
              <a:rPr lang="sv-SE" sz="2400" dirty="0"/>
              <a:t>”Han kom till det som var hans, och </a:t>
            </a:r>
            <a:r>
              <a:rPr lang="sv-SE" sz="2400" b="1" i="1" dirty="0"/>
              <a:t>hans egna </a:t>
            </a:r>
            <a:r>
              <a:rPr lang="sv-SE" sz="2400" dirty="0"/>
              <a:t>(judar) </a:t>
            </a:r>
            <a:r>
              <a:rPr lang="sv-SE" sz="2400" b="1" i="1" dirty="0"/>
              <a:t>tog inte emot honom</a:t>
            </a:r>
            <a:r>
              <a:rPr lang="sv-SE" sz="2400" dirty="0"/>
              <a:t>. </a:t>
            </a:r>
            <a:r>
              <a:rPr lang="sv-SE" sz="2400" baseline="30000" dirty="0"/>
              <a:t>12</a:t>
            </a:r>
            <a:r>
              <a:rPr lang="sv-SE" sz="2400" dirty="0"/>
              <a:t>Men åt dem som tog emot honom gav han rätten att bli Guds barn, åt alla som tror på hans namn.” 	       </a:t>
            </a:r>
            <a:r>
              <a:rPr lang="sv-SE" sz="1400" dirty="0"/>
              <a:t>Joh. 1:11-12 </a:t>
            </a:r>
            <a:endParaRPr lang="sv-SE" sz="2400" dirty="0"/>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4412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92696"/>
            <a:ext cx="6400800" cy="1413520"/>
          </a:xfrm>
        </p:spPr>
        <p:txBody>
          <a:bodyPr>
            <a:normAutofit fontScale="90000"/>
          </a:bodyPr>
          <a:lstStyle/>
          <a:p>
            <a:r>
              <a:rPr lang="sv-SE" cap="none" dirty="0"/>
              <a:t>Olika betydelser av namnet Israel i Gamla testamentet</a:t>
            </a:r>
          </a:p>
        </p:txBody>
      </p:sp>
      <p:sp>
        <p:nvSpPr>
          <p:cNvPr id="3" name="Content Placeholder 2"/>
          <p:cNvSpPr>
            <a:spLocks noGrp="1"/>
          </p:cNvSpPr>
          <p:nvPr>
            <p:ph idx="1"/>
          </p:nvPr>
        </p:nvSpPr>
        <p:spPr>
          <a:xfrm>
            <a:off x="1043608" y="3068960"/>
            <a:ext cx="7488832" cy="3048001"/>
          </a:xfrm>
        </p:spPr>
        <p:txBody>
          <a:bodyPr>
            <a:normAutofit/>
          </a:bodyPr>
          <a:lstStyle/>
          <a:p>
            <a:r>
              <a:rPr lang="sv-SE" dirty="0"/>
              <a:t>Jakobs egennamn </a:t>
            </a:r>
            <a:r>
              <a:rPr lang="sv-SE" sz="1800" dirty="0"/>
              <a:t>(1 Mos 32:28)</a:t>
            </a:r>
          </a:p>
          <a:p>
            <a:r>
              <a:rPr lang="sv-SE" dirty="0"/>
              <a:t>Folkets kollektiva namn </a:t>
            </a:r>
            <a:r>
              <a:rPr lang="sv-SE" sz="1800" dirty="0"/>
              <a:t>(4 Mos 6:23) </a:t>
            </a:r>
          </a:p>
          <a:p>
            <a:r>
              <a:rPr lang="sv-SE" dirty="0"/>
              <a:t>Landets namn </a:t>
            </a:r>
            <a:r>
              <a:rPr lang="sv-SE" sz="1800" dirty="0"/>
              <a:t>(2 Kung 10:32)</a:t>
            </a:r>
          </a:p>
          <a:p>
            <a:r>
              <a:rPr lang="sv-SE" dirty="0"/>
              <a:t>Kungarikets namn </a:t>
            </a:r>
            <a:r>
              <a:rPr lang="sv-SE" sz="1800" dirty="0"/>
              <a:t>(2 Krön 9:19)</a:t>
            </a:r>
          </a:p>
          <a:p>
            <a:endParaRPr lang="sv-SE" sz="4400" b="1" dirty="0"/>
          </a:p>
          <a:p>
            <a:endParaRPr lang="sv-SE" sz="2800" b="1" dirty="0"/>
          </a:p>
          <a:p>
            <a:endParaRPr lang="sv-SE" sz="2800" b="1" dirty="0"/>
          </a:p>
          <a:p>
            <a:endParaRPr lang="sv-SE" sz="2800" b="1" dirty="0"/>
          </a:p>
          <a:p>
            <a:endParaRPr lang="sv-SE" sz="2800" b="1" dirty="0"/>
          </a:p>
          <a:p>
            <a:endParaRPr lang="sv-SE" sz="2800" b="1" dirty="0"/>
          </a:p>
        </p:txBody>
      </p:sp>
    </p:spTree>
    <p:extLst>
      <p:ext uri="{BB962C8B-B14F-4D97-AF65-F5344CB8AC3E}">
        <p14:creationId xmlns:p14="http://schemas.microsoft.com/office/powerpoint/2010/main" val="76365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sv-SE" dirty="0"/>
              <a:t>Jesus och det judiska folkets framtid</a:t>
            </a:r>
          </a:p>
        </p:txBody>
      </p:sp>
      <p:sp>
        <p:nvSpPr>
          <p:cNvPr id="3" name="Content Placeholder 2"/>
          <p:cNvSpPr>
            <a:spLocks noGrp="1"/>
          </p:cNvSpPr>
          <p:nvPr>
            <p:ph idx="1"/>
          </p:nvPr>
        </p:nvSpPr>
        <p:spPr>
          <a:xfrm>
            <a:off x="457200" y="1196752"/>
            <a:ext cx="8229600" cy="5544616"/>
          </a:xfrm>
        </p:spPr>
        <p:txBody>
          <a:bodyPr>
            <a:normAutofit fontScale="70000" lnSpcReduction="20000"/>
          </a:bodyPr>
          <a:lstStyle/>
          <a:p>
            <a:pPr marL="0" indent="0">
              <a:spcBef>
                <a:spcPts val="0"/>
              </a:spcBef>
            </a:pPr>
            <a:r>
              <a:rPr lang="sv-SE" dirty="0"/>
              <a:t>”Han talade till dem i liknelser. ’En man planterade en vingård, satte stängsel kring den, högg ut ett presskar och byggde ett vakttorn. Därefter arrenderade han ut den och reste bort. </a:t>
            </a:r>
            <a:r>
              <a:rPr lang="sv-SE" baseline="30000" dirty="0"/>
              <a:t>2</a:t>
            </a:r>
            <a:r>
              <a:rPr lang="sv-SE" dirty="0"/>
              <a:t>När tiden var inne skickade han en tjänare till arrendatorerna för att hämta en del av vingårdens skörd. </a:t>
            </a:r>
            <a:r>
              <a:rPr lang="sv-SE" baseline="30000" dirty="0"/>
              <a:t>3</a:t>
            </a:r>
            <a:r>
              <a:rPr lang="sv-SE" dirty="0"/>
              <a:t>Men de grep honom, pryglade honom och körde i väg honom tomhänt. </a:t>
            </a:r>
            <a:r>
              <a:rPr lang="sv-SE" baseline="30000" dirty="0"/>
              <a:t>4</a:t>
            </a:r>
            <a:r>
              <a:rPr lang="sv-SE" dirty="0"/>
              <a:t>Då sände ägaren en annan tjänare till dem. Honom slog de i huvudet och skymfade. </a:t>
            </a:r>
            <a:r>
              <a:rPr lang="sv-SE" baseline="30000" dirty="0"/>
              <a:t>5</a:t>
            </a:r>
            <a:r>
              <a:rPr lang="sv-SE" dirty="0"/>
              <a:t>Då skickade han en till, och honom dödade de. På samma sätt med många andra: en del misshandlade de och andra dödade de. </a:t>
            </a:r>
            <a:r>
              <a:rPr lang="sv-SE" baseline="30000" dirty="0"/>
              <a:t>6</a:t>
            </a:r>
            <a:r>
              <a:rPr lang="sv-SE" dirty="0"/>
              <a:t>Nu hade han bara en, sin älskade son, och honom skickade han som den siste. Han sade: 'Min son kommer de att ha respekt för.' </a:t>
            </a:r>
            <a:r>
              <a:rPr lang="sv-SE" baseline="30000" dirty="0"/>
              <a:t>7</a:t>
            </a:r>
            <a:r>
              <a:rPr lang="sv-SE" dirty="0"/>
              <a:t>Men arrendatorerna sade till varandra: </a:t>
            </a:r>
            <a:r>
              <a:rPr lang="sv-SE" b="1" i="1" dirty="0"/>
              <a:t>'Här har vi arvtagaren. Kom så dödar vi honom, då blir det vi som får arvet</a:t>
            </a:r>
            <a:r>
              <a:rPr lang="sv-SE" dirty="0"/>
              <a:t>.' </a:t>
            </a:r>
            <a:r>
              <a:rPr lang="sv-SE" baseline="30000" dirty="0"/>
              <a:t>8</a:t>
            </a:r>
            <a:r>
              <a:rPr lang="sv-SE" dirty="0"/>
              <a:t>Och de tog fast honom och dödade honom och kastade honom utanför vingården. </a:t>
            </a:r>
            <a:r>
              <a:rPr lang="sv-SE" baseline="30000" dirty="0"/>
              <a:t>9</a:t>
            </a:r>
            <a:r>
              <a:rPr lang="sv-SE" dirty="0"/>
              <a:t>Vad gör nu vingårdens ägare? </a:t>
            </a:r>
            <a:r>
              <a:rPr lang="sv-SE" b="1" i="1" dirty="0"/>
              <a:t>Han kommer dit och tar död på arrendatorerna och ger vingården åt andra. </a:t>
            </a:r>
            <a:r>
              <a:rPr lang="sv-SE" baseline="30000" dirty="0"/>
              <a:t>10</a:t>
            </a:r>
            <a:r>
              <a:rPr lang="sv-SE" dirty="0"/>
              <a:t>Har ni inte läst det här stället i skriften: Stenen som husbyggarna ratade har blivit en hörnsten. </a:t>
            </a:r>
            <a:r>
              <a:rPr lang="sv-SE" baseline="30000" dirty="0"/>
              <a:t>11</a:t>
            </a:r>
            <a:r>
              <a:rPr lang="sv-SE" dirty="0"/>
              <a:t>Herren har gjort den till detta, och underbar är den i våra ögon.’ </a:t>
            </a:r>
            <a:r>
              <a:rPr lang="sv-SE" baseline="30000" dirty="0"/>
              <a:t>12</a:t>
            </a:r>
            <a:r>
              <a:rPr lang="sv-SE" dirty="0"/>
              <a:t>De hade gärna velat gripa honom men var rädda för folket; de förstod att hans </a:t>
            </a:r>
            <a:r>
              <a:rPr lang="sv-SE" b="1" i="1" dirty="0"/>
              <a:t>liknelse var riktad mot dem</a:t>
            </a:r>
            <a:r>
              <a:rPr lang="sv-SE" dirty="0"/>
              <a:t>. Därför lät de honom vara och gick sin väg.” </a:t>
            </a:r>
            <a:r>
              <a:rPr lang="sv-SE" sz="2000" dirty="0"/>
              <a:t>Mark 12:1-12 </a:t>
            </a:r>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26236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sv-SE" sz="3600" dirty="0"/>
              <a:t>Jesus och Israels (landet), judiska folkets och Jerusalems framtid</a:t>
            </a:r>
          </a:p>
        </p:txBody>
      </p:sp>
      <p:sp>
        <p:nvSpPr>
          <p:cNvPr id="3" name="Content Placeholder 2"/>
          <p:cNvSpPr>
            <a:spLocks noGrp="1"/>
          </p:cNvSpPr>
          <p:nvPr>
            <p:ph idx="1"/>
          </p:nvPr>
        </p:nvSpPr>
        <p:spPr>
          <a:xfrm>
            <a:off x="1043608" y="1916832"/>
            <a:ext cx="7344816" cy="4525963"/>
          </a:xfrm>
        </p:spPr>
        <p:txBody>
          <a:bodyPr>
            <a:normAutofit/>
          </a:bodyPr>
          <a:lstStyle/>
          <a:p>
            <a:pPr marL="0" indent="0">
              <a:buNone/>
            </a:pPr>
            <a:r>
              <a:rPr lang="sv-SE" sz="2400" dirty="0"/>
              <a:t>”Ve dem som väntar barn eller ammar i den tiden. Stor nöd skall komma </a:t>
            </a:r>
            <a:r>
              <a:rPr lang="sv-SE" sz="2400" b="1" i="1" dirty="0"/>
              <a:t>över landet</a:t>
            </a:r>
            <a:r>
              <a:rPr lang="sv-SE" sz="2400" dirty="0"/>
              <a:t>, och vrede skall drabba </a:t>
            </a:r>
            <a:r>
              <a:rPr lang="sv-SE" sz="2400" b="1" i="1" dirty="0"/>
              <a:t>detta folk</a:t>
            </a:r>
            <a:r>
              <a:rPr lang="sv-SE" sz="2400" dirty="0"/>
              <a:t>. </a:t>
            </a:r>
            <a:r>
              <a:rPr lang="sv-SE" sz="2400" baseline="30000" dirty="0"/>
              <a:t>24</a:t>
            </a:r>
            <a:r>
              <a:rPr lang="sv-SE" sz="2400" dirty="0"/>
              <a:t>De skall falla för svärdshugg och </a:t>
            </a:r>
            <a:r>
              <a:rPr lang="sv-SE" sz="2400" b="1" i="1" dirty="0"/>
              <a:t>föras bort som fångar till hednafolken</a:t>
            </a:r>
            <a:r>
              <a:rPr lang="sv-SE" sz="2400" dirty="0"/>
              <a:t>, och </a:t>
            </a:r>
            <a:r>
              <a:rPr lang="sv-SE" sz="2400" b="1" i="1" dirty="0"/>
              <a:t>Jerusalem skall trampas ner av hedningar tills hedningarnas tid är förbi</a:t>
            </a:r>
            <a:r>
              <a:rPr lang="sv-SE" sz="2400" dirty="0"/>
              <a:t>.” </a:t>
            </a:r>
            <a:r>
              <a:rPr lang="sv-SE" sz="1400" dirty="0"/>
              <a:t>Luk 21:23-24 </a:t>
            </a:r>
          </a:p>
          <a:p>
            <a:endParaRPr lang="sv-SE" dirty="0"/>
          </a:p>
        </p:txBody>
      </p:sp>
    </p:spTree>
    <p:extLst>
      <p:ext uri="{BB962C8B-B14F-4D97-AF65-F5344CB8AC3E}">
        <p14:creationId xmlns:p14="http://schemas.microsoft.com/office/powerpoint/2010/main" val="1448185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Paulus och det judiska folkets framtid</a:t>
            </a:r>
          </a:p>
        </p:txBody>
      </p:sp>
      <p:sp>
        <p:nvSpPr>
          <p:cNvPr id="3" name="Platshållare för innehåll 2"/>
          <p:cNvSpPr>
            <a:spLocks noGrp="1"/>
          </p:cNvSpPr>
          <p:nvPr>
            <p:ph idx="1"/>
          </p:nvPr>
        </p:nvSpPr>
        <p:spPr>
          <a:xfrm>
            <a:off x="827584" y="1600200"/>
            <a:ext cx="7632848" cy="4997152"/>
          </a:xfrm>
        </p:spPr>
        <p:txBody>
          <a:bodyPr>
            <a:normAutofit fontScale="55000" lnSpcReduction="20000"/>
          </a:bodyPr>
          <a:lstStyle/>
          <a:p>
            <a:pPr marL="0" indent="0">
              <a:lnSpc>
                <a:spcPct val="120000"/>
              </a:lnSpc>
              <a:spcBef>
                <a:spcPts val="0"/>
              </a:spcBef>
              <a:buNone/>
            </a:pPr>
            <a:r>
              <a:rPr lang="sv-SE" sz="3800" dirty="0"/>
              <a:t>”Bröder, mitt hjärtas önskan och min bön till Gud är att de (judar) skall bli räddade.”</a:t>
            </a:r>
            <a:r>
              <a:rPr lang="sv-SE" sz="2500" dirty="0"/>
              <a:t>Rom. 10:1 </a:t>
            </a:r>
          </a:p>
          <a:p>
            <a:pPr marL="0" indent="0">
              <a:lnSpc>
                <a:spcPct val="120000"/>
              </a:lnSpc>
              <a:spcBef>
                <a:spcPts val="0"/>
              </a:spcBef>
            </a:pPr>
            <a:endParaRPr lang="sv-SE" sz="2200" dirty="0"/>
          </a:p>
          <a:p>
            <a:pPr marL="0" indent="0">
              <a:lnSpc>
                <a:spcPct val="120000"/>
              </a:lnSpc>
              <a:spcBef>
                <a:spcPts val="0"/>
              </a:spcBef>
              <a:buNone/>
            </a:pPr>
            <a:r>
              <a:rPr lang="sv-SE" sz="3800" dirty="0"/>
              <a:t>”De andra (judar) blir däremot inympade, </a:t>
            </a:r>
            <a:r>
              <a:rPr lang="sv-SE" sz="3800" b="1" i="1" dirty="0"/>
              <a:t>såvida de </a:t>
            </a:r>
            <a:r>
              <a:rPr lang="sv-SE" sz="3800" dirty="0"/>
              <a:t>(judar)</a:t>
            </a:r>
            <a:r>
              <a:rPr lang="sv-SE" sz="3800" b="1" i="1" dirty="0"/>
              <a:t> inte framhärdar i sin otro.</a:t>
            </a:r>
            <a:r>
              <a:rPr lang="sv-SE" sz="3800" dirty="0"/>
              <a:t> Det står i Guds makt att ympa in dem igen.” </a:t>
            </a:r>
            <a:r>
              <a:rPr lang="sv-SE" sz="2500" dirty="0"/>
              <a:t>Rom. 11:23 </a:t>
            </a:r>
            <a:endParaRPr lang="sv-SE" sz="2200" dirty="0"/>
          </a:p>
          <a:p>
            <a:pPr marL="0" indent="0">
              <a:lnSpc>
                <a:spcPct val="120000"/>
              </a:lnSpc>
              <a:spcBef>
                <a:spcPts val="0"/>
              </a:spcBef>
              <a:buNone/>
            </a:pPr>
            <a:endParaRPr lang="sv-SE" sz="2200" dirty="0"/>
          </a:p>
          <a:p>
            <a:pPr marL="0" indent="0">
              <a:lnSpc>
                <a:spcPct val="120000"/>
              </a:lnSpc>
              <a:spcBef>
                <a:spcPts val="0"/>
              </a:spcBef>
              <a:buNone/>
            </a:pPr>
            <a:r>
              <a:rPr lang="sv-SE" sz="3800" b="1" i="1" dirty="0"/>
              <a:t>”Ser man till evangeliet är de </a:t>
            </a:r>
            <a:r>
              <a:rPr lang="sv-SE" sz="3800" dirty="0"/>
              <a:t>(judar) </a:t>
            </a:r>
            <a:r>
              <a:rPr lang="sv-SE" sz="3800" b="1" i="1" dirty="0"/>
              <a:t>Guds fiender</a:t>
            </a:r>
            <a:r>
              <a:rPr lang="sv-SE" sz="3800" dirty="0"/>
              <a:t>, för er (hedningar) skull. Ser man till </a:t>
            </a:r>
            <a:r>
              <a:rPr lang="sv-SE" sz="3800" b="1" i="1" dirty="0"/>
              <a:t>utkorelsen</a:t>
            </a:r>
            <a:r>
              <a:rPr lang="sv-SE" sz="3800" dirty="0"/>
              <a:t> är de (judar) hans älskade, för fädernas skull. </a:t>
            </a:r>
            <a:r>
              <a:rPr lang="sv-SE" sz="3800" baseline="30000" dirty="0"/>
              <a:t>29</a:t>
            </a:r>
            <a:r>
              <a:rPr lang="sv-SE" sz="3800" b="1" i="1" dirty="0"/>
              <a:t>Gud tar inte tillbaka sina gåvor och sin kallelse</a:t>
            </a:r>
            <a:r>
              <a:rPr lang="sv-SE" sz="3800" dirty="0"/>
              <a:t>. </a:t>
            </a:r>
            <a:r>
              <a:rPr lang="sv-SE" sz="3800" baseline="30000" dirty="0"/>
              <a:t>30</a:t>
            </a:r>
            <a:r>
              <a:rPr lang="sv-SE" sz="3800" dirty="0"/>
              <a:t>Ni (hedningar) var tidigare olydiga mot Gud men har nu fått förbarmande genom deras (judar) olydnad. </a:t>
            </a:r>
            <a:r>
              <a:rPr lang="sv-SE" sz="3800" baseline="30000" dirty="0"/>
              <a:t>31</a:t>
            </a:r>
            <a:r>
              <a:rPr lang="sv-SE" sz="3800" dirty="0"/>
              <a:t>Nu har de (judar) varit olydiga medan ni (hedningar) har fått förbarmande för att även de (judar) skall få förbarmande. </a:t>
            </a:r>
            <a:r>
              <a:rPr lang="sv-SE" sz="3800" baseline="30000" dirty="0"/>
              <a:t>32</a:t>
            </a:r>
            <a:r>
              <a:rPr lang="sv-SE" sz="3800" b="1" i="1" dirty="0"/>
              <a:t>Gud har gjort alla till olydnadens fångar för att kunna förbarma sig över alla</a:t>
            </a:r>
            <a:r>
              <a:rPr lang="sv-SE" sz="3800" dirty="0"/>
              <a:t>.” </a:t>
            </a:r>
            <a:r>
              <a:rPr lang="sv-SE" sz="2500" dirty="0"/>
              <a:t>Rom. 11:28-32 </a:t>
            </a:r>
          </a:p>
          <a:p>
            <a:endParaRPr lang="sv-SE" dirty="0"/>
          </a:p>
          <a:p>
            <a:endParaRPr lang="sv-SE" dirty="0"/>
          </a:p>
          <a:p>
            <a:endParaRPr lang="sv-SE" dirty="0"/>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Paulus och det judiska folkets framtid</a:t>
            </a:r>
          </a:p>
        </p:txBody>
      </p:sp>
      <p:sp>
        <p:nvSpPr>
          <p:cNvPr id="3" name="Content Placeholder 2"/>
          <p:cNvSpPr>
            <a:spLocks noGrp="1"/>
          </p:cNvSpPr>
          <p:nvPr>
            <p:ph idx="1"/>
          </p:nvPr>
        </p:nvSpPr>
        <p:spPr>
          <a:xfrm>
            <a:off x="683568" y="1600201"/>
            <a:ext cx="8003232" cy="2548879"/>
          </a:xfrm>
        </p:spPr>
        <p:txBody>
          <a:bodyPr>
            <a:normAutofit fontScale="92500" lnSpcReduction="10000"/>
          </a:bodyPr>
          <a:lstStyle/>
          <a:p>
            <a:pPr marL="0" indent="0">
              <a:lnSpc>
                <a:spcPct val="110000"/>
              </a:lnSpc>
              <a:spcBef>
                <a:spcPts val="0"/>
              </a:spcBef>
              <a:buNone/>
            </a:pPr>
            <a:r>
              <a:rPr lang="sv-SE" sz="2400" dirty="0"/>
              <a:t>”Bröder, för att ni inte skall förlita er på ert eget förstånd vill jag att ni skall känna till denna hemlighet. En </a:t>
            </a:r>
            <a:r>
              <a:rPr lang="sv-SE" sz="2400" b="1" i="1" dirty="0"/>
              <a:t>del</a:t>
            </a:r>
            <a:r>
              <a:rPr lang="sv-SE" sz="2400" dirty="0"/>
              <a:t> av israeliterna är förstockade och skall förbli det tills </a:t>
            </a:r>
            <a:r>
              <a:rPr lang="sv-SE" sz="2400" b="1" i="1" dirty="0"/>
              <a:t>hedningarna i fullt antal</a:t>
            </a:r>
            <a:r>
              <a:rPr lang="sv-SE" sz="2400" dirty="0"/>
              <a:t> (</a:t>
            </a:r>
            <a:r>
              <a:rPr lang="sv-SE" sz="2400" i="1" dirty="0"/>
              <a:t>plērōma</a:t>
            </a:r>
            <a:r>
              <a:rPr lang="sv-SE" sz="2400" dirty="0"/>
              <a:t>) har nått målet. </a:t>
            </a:r>
            <a:r>
              <a:rPr lang="sv-SE" sz="2400" baseline="30000" dirty="0"/>
              <a:t>26</a:t>
            </a:r>
            <a:r>
              <a:rPr lang="sv-SE" sz="2400" dirty="0"/>
              <a:t>Men då skall </a:t>
            </a:r>
            <a:r>
              <a:rPr lang="sv-SE" sz="2400" b="1" i="1" dirty="0"/>
              <a:t>hela Israel </a:t>
            </a:r>
            <a:r>
              <a:rPr lang="sv-SE" sz="2400" dirty="0"/>
              <a:t>bli räddat, som det står skrivet: Från Sion skall befriaren komma och ta bort all synd från Jakob. </a:t>
            </a:r>
            <a:r>
              <a:rPr lang="sv-SE" sz="2400" baseline="30000" dirty="0"/>
              <a:t>27</a:t>
            </a:r>
            <a:r>
              <a:rPr lang="sv-SE" sz="2400" dirty="0"/>
              <a:t>Och detta mitt förbund med dem betyder att jag lyfter av dem deras synder.” </a:t>
            </a:r>
            <a:r>
              <a:rPr lang="sv-SE" sz="1500" dirty="0"/>
              <a:t>Rom. 11:25-27 </a:t>
            </a:r>
            <a:endParaRPr lang="sv-SE" sz="2000" dirty="0"/>
          </a:p>
          <a:p>
            <a:pPr marL="0" indent="0">
              <a:lnSpc>
                <a:spcPct val="110000"/>
              </a:lnSpc>
              <a:spcBef>
                <a:spcPts val="0"/>
              </a:spcBef>
              <a:buNone/>
            </a:pPr>
            <a:endParaRPr lang="sv-SE" sz="2000" dirty="0"/>
          </a:p>
          <a:p>
            <a:endParaRPr lang="sv-SE" dirty="0"/>
          </a:p>
          <a:p>
            <a:pPr marL="0" indent="0">
              <a:buNone/>
            </a:pPr>
            <a:endParaRPr lang="sv-SE" dirty="0"/>
          </a:p>
          <a:p>
            <a:endParaRPr lang="sv-SE" dirty="0"/>
          </a:p>
        </p:txBody>
      </p:sp>
      <p:sp>
        <p:nvSpPr>
          <p:cNvPr id="4" name="TextBox 3"/>
          <p:cNvSpPr txBox="1"/>
          <p:nvPr/>
        </p:nvSpPr>
        <p:spPr>
          <a:xfrm>
            <a:off x="683568" y="4365104"/>
            <a:ext cx="7848872" cy="2677656"/>
          </a:xfrm>
          <a:prstGeom prst="rect">
            <a:avLst/>
          </a:prstGeom>
          <a:noFill/>
        </p:spPr>
        <p:txBody>
          <a:bodyPr wrap="square" rtlCol="0">
            <a:spAutoFit/>
          </a:bodyPr>
          <a:lstStyle/>
          <a:p>
            <a:r>
              <a:rPr lang="sv-SE" sz="2200" i="1" dirty="0"/>
              <a:t>plērōma</a:t>
            </a:r>
            <a:r>
              <a:rPr lang="sv-SE" sz="2200" dirty="0"/>
              <a:t> i Rom. 11:12 </a:t>
            </a:r>
          </a:p>
          <a:p>
            <a:r>
              <a:rPr lang="sv-SE" sz="2200" dirty="0"/>
              <a:t>”Om deras (judar) fall (</a:t>
            </a:r>
            <a:r>
              <a:rPr lang="sv-SE" sz="2200" i="1" dirty="0"/>
              <a:t>paráptōma</a:t>
            </a:r>
            <a:r>
              <a:rPr lang="sv-SE" sz="2200" dirty="0"/>
              <a:t>) gav världen rikedom och deras (judar) nederlag gav hedningarna rikedom, vad skall då inte deras (judar) fulla styrka (</a:t>
            </a:r>
            <a:r>
              <a:rPr lang="sv-SE" sz="2200" i="1" dirty="0"/>
              <a:t>plērōma</a:t>
            </a:r>
            <a:r>
              <a:rPr lang="sv-SE" sz="2200" dirty="0"/>
              <a:t>) ge?”</a:t>
            </a:r>
            <a:r>
              <a:rPr lang="sv-SE" sz="2000" i="1" dirty="0"/>
              <a:t> </a:t>
            </a:r>
          </a:p>
          <a:p>
            <a:endParaRPr lang="sv-SE" sz="2000" i="1" dirty="0"/>
          </a:p>
          <a:p>
            <a:r>
              <a:rPr lang="sv-SE" sz="2000" i="1" dirty="0" err="1"/>
              <a:t>plērōma</a:t>
            </a:r>
            <a:r>
              <a:rPr lang="sv-SE" sz="2000" i="1" dirty="0"/>
              <a:t>, </a:t>
            </a:r>
            <a:r>
              <a:rPr lang="sv-SE" sz="2000" dirty="0"/>
              <a:t>”fullhet”</a:t>
            </a:r>
          </a:p>
          <a:p>
            <a:endParaRPr lang="sv-SE" sz="2200" dirty="0"/>
          </a:p>
          <a:p>
            <a:endParaRPr lang="sv-SE" dirty="0"/>
          </a:p>
        </p:txBody>
      </p:sp>
    </p:spTree>
    <p:extLst>
      <p:ext uri="{BB962C8B-B14F-4D97-AF65-F5344CB8AC3E}">
        <p14:creationId xmlns:p14="http://schemas.microsoft.com/office/powerpoint/2010/main" val="126898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 gamla och det nya förbundet</a:t>
            </a:r>
          </a:p>
        </p:txBody>
      </p:sp>
      <p:sp>
        <p:nvSpPr>
          <p:cNvPr id="3" name="Platshållare för innehåll 2"/>
          <p:cNvSpPr>
            <a:spLocks noGrp="1"/>
          </p:cNvSpPr>
          <p:nvPr>
            <p:ph idx="1"/>
          </p:nvPr>
        </p:nvSpPr>
        <p:spPr>
          <a:xfrm>
            <a:off x="457200" y="1600200"/>
            <a:ext cx="8229600" cy="4997152"/>
          </a:xfrm>
        </p:spPr>
        <p:txBody>
          <a:bodyPr>
            <a:noAutofit/>
          </a:bodyPr>
          <a:lstStyle/>
          <a:p>
            <a:pPr marL="0" indent="0">
              <a:spcBef>
                <a:spcPts val="600"/>
              </a:spcBef>
              <a:buNone/>
            </a:pPr>
            <a:r>
              <a:rPr lang="sv-SE" sz="2000" dirty="0"/>
              <a:t>”Efter måltiden tog han på samma sätt bägaren och sade: ’Denna bägare är det nya förbundet genom mitt blod, som blir utgjutet för er.’” </a:t>
            </a:r>
            <a:r>
              <a:rPr lang="sv-SE" sz="1400" dirty="0"/>
              <a:t>Luk. 22:20 </a:t>
            </a:r>
            <a:endParaRPr lang="sv-SE" sz="2000" dirty="0"/>
          </a:p>
          <a:p>
            <a:pPr marL="0" indent="0">
              <a:spcBef>
                <a:spcPts val="600"/>
              </a:spcBef>
              <a:buNone/>
            </a:pPr>
            <a:r>
              <a:rPr lang="sv-SE" sz="2000" dirty="0"/>
              <a:t>”Likaså tog han bägaren efter måltiden och sade: </a:t>
            </a:r>
            <a:r>
              <a:rPr lang="sv-SE" sz="2000" b="1" i="1" dirty="0"/>
              <a:t>’Denna bägare är det nya förbundet genom mitt blod</a:t>
            </a:r>
            <a:r>
              <a:rPr lang="sv-SE" sz="2000" dirty="0"/>
              <a:t>. Var gång ni dricker av den, gör det till minne av mig.’” </a:t>
            </a:r>
            <a:r>
              <a:rPr lang="sv-SE" sz="1400" dirty="0"/>
              <a:t>1 Kor. 11:25 </a:t>
            </a:r>
            <a:endParaRPr lang="sv-SE" sz="2000" dirty="0"/>
          </a:p>
          <a:p>
            <a:pPr marL="0" indent="0">
              <a:spcBef>
                <a:spcPts val="600"/>
              </a:spcBef>
              <a:buNone/>
            </a:pPr>
            <a:r>
              <a:rPr lang="sv-SE" sz="2000" dirty="0"/>
              <a:t>”Men nu förebrår Gud sitt folk dess brister Se, dagar skall komma, säger Herren, då jag skall sluta </a:t>
            </a:r>
            <a:r>
              <a:rPr lang="sv-SE" sz="2000" b="1" i="1" dirty="0"/>
              <a:t>ett nytt förbund </a:t>
            </a:r>
            <a:r>
              <a:rPr lang="sv-SE" sz="2000" dirty="0"/>
              <a:t>med Israels hus och </a:t>
            </a:r>
            <a:r>
              <a:rPr lang="sv-SE" sz="2000" dirty="0" err="1"/>
              <a:t>Juda</a:t>
            </a:r>
            <a:r>
              <a:rPr lang="sv-SE" sz="2000" dirty="0"/>
              <a:t> hus, </a:t>
            </a:r>
            <a:r>
              <a:rPr lang="sv-SE" sz="2000" baseline="30000" dirty="0"/>
              <a:t>9</a:t>
            </a:r>
            <a:r>
              <a:rPr lang="sv-SE" sz="2000" dirty="0"/>
              <a:t>ej såsom det förbund jag slöt med deras fäder den dag jag tog dem vid handen och förde dem ut ur Egyptens land. Ty de förblev inte i mitt förbund, och jag frågade därför inte heller efter dem, säger Herren. </a:t>
            </a:r>
            <a:r>
              <a:rPr lang="sv-SE" sz="2000" baseline="30000" dirty="0"/>
              <a:t>10</a:t>
            </a:r>
            <a:r>
              <a:rPr lang="sv-SE" sz="2000" dirty="0"/>
              <a:t>Detta är det förbund jag skall sluta med Israels hus i kommande dagar, säger Herren: Jag skall lägga mina lagar i deras sinnen och inrista dem i deras hjärtan. Jag skall vara deras Gud, och de skall vara mitt folk.” </a:t>
            </a:r>
            <a:r>
              <a:rPr lang="sv-SE" sz="1400" dirty="0"/>
              <a:t>Hebr. 8:8-10 </a:t>
            </a:r>
            <a:endParaRPr lang="sv-SE" sz="2000" dirty="0"/>
          </a:p>
          <a:p>
            <a:pPr marL="0" indent="0">
              <a:spcBef>
                <a:spcPts val="600"/>
              </a:spcBef>
              <a:buNone/>
            </a:pPr>
            <a:r>
              <a:rPr lang="sv-SE" sz="2000" dirty="0"/>
              <a:t>”Genom att tala om </a:t>
            </a:r>
            <a:r>
              <a:rPr lang="sv-SE" sz="2000" b="1" i="1" dirty="0"/>
              <a:t>ett nytt förbund </a:t>
            </a:r>
            <a:r>
              <a:rPr lang="sv-SE" sz="2000" dirty="0"/>
              <a:t>har han gjort det förra </a:t>
            </a:r>
            <a:r>
              <a:rPr lang="sv-SE" sz="2000" b="1" i="1" dirty="0"/>
              <a:t>föråldrat</a:t>
            </a:r>
            <a:r>
              <a:rPr lang="sv-SE" sz="2000" dirty="0"/>
              <a:t>. Och det som blir gammalt och föråldrat </a:t>
            </a:r>
            <a:r>
              <a:rPr lang="sv-SE" sz="2000" b="1" i="1" dirty="0"/>
              <a:t>skall snart försvinna </a:t>
            </a:r>
            <a:r>
              <a:rPr lang="sv-SE" sz="2000" dirty="0"/>
              <a:t>(</a:t>
            </a:r>
            <a:r>
              <a:rPr lang="sv-SE" sz="2000" i="1" dirty="0" err="1"/>
              <a:t>áfanism</a:t>
            </a:r>
            <a:r>
              <a:rPr lang="el-GR" sz="2000" i="1" dirty="0"/>
              <a:t>ό</a:t>
            </a:r>
            <a:r>
              <a:rPr lang="sv-SE" sz="2000" i="1" dirty="0"/>
              <a:t>s</a:t>
            </a:r>
            <a:r>
              <a:rPr lang="sv-SE" sz="2000" dirty="0"/>
              <a:t>).” </a:t>
            </a:r>
            <a:r>
              <a:rPr lang="sv-SE" sz="1400" dirty="0"/>
              <a:t>Hebr. 8:13 </a:t>
            </a:r>
            <a:endParaRPr lang="sv-S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000" dirty="0"/>
              <a:t>Det nya förbundets budbärare</a:t>
            </a:r>
          </a:p>
        </p:txBody>
      </p:sp>
      <p:sp>
        <p:nvSpPr>
          <p:cNvPr id="3" name="Content Placeholder 2"/>
          <p:cNvSpPr>
            <a:spLocks noGrp="1"/>
          </p:cNvSpPr>
          <p:nvPr>
            <p:ph idx="1"/>
          </p:nvPr>
        </p:nvSpPr>
        <p:spPr/>
        <p:txBody>
          <a:bodyPr>
            <a:normAutofit fontScale="77500" lnSpcReduction="20000"/>
          </a:bodyPr>
          <a:lstStyle/>
          <a:p>
            <a:pPr marL="0" indent="0">
              <a:buNone/>
            </a:pPr>
            <a:r>
              <a:rPr lang="sv-SE" dirty="0"/>
              <a:t>”En röst ropar: Bana väg för Herren (JHWH) genom öknen,</a:t>
            </a:r>
          </a:p>
          <a:p>
            <a:pPr marL="0" indent="0">
              <a:buNone/>
            </a:pPr>
            <a:r>
              <a:rPr lang="sv-SE" dirty="0"/>
              <a:t>gör en jämn väg i ödemarken för vår Gud!” </a:t>
            </a:r>
            <a:r>
              <a:rPr lang="sv-SE" sz="2000" dirty="0"/>
              <a:t>Jes. 40:3 </a:t>
            </a:r>
          </a:p>
          <a:p>
            <a:endParaRPr lang="sv-SE" dirty="0"/>
          </a:p>
          <a:p>
            <a:pPr marL="0" indent="0">
              <a:buNone/>
            </a:pPr>
            <a:r>
              <a:rPr lang="sv-SE" dirty="0"/>
              <a:t>”Se, jag sänder min budbärare, han skall bana väg för mig. Plötsligt skall han komma till sitt tempel, den härskare som ni ber om, den </a:t>
            </a:r>
            <a:r>
              <a:rPr lang="sv-SE" b="1" i="1" dirty="0"/>
              <a:t>förbundets budbärare </a:t>
            </a:r>
            <a:r>
              <a:rPr lang="sv-SE" dirty="0"/>
              <a:t>som ni begär. Se, han kommer, säger Herren Sebaot.” </a:t>
            </a:r>
            <a:r>
              <a:rPr lang="sv-SE" sz="2000" dirty="0"/>
              <a:t>Mal. 3:1 </a:t>
            </a:r>
          </a:p>
          <a:p>
            <a:endParaRPr lang="sv-SE" dirty="0"/>
          </a:p>
          <a:p>
            <a:pPr marL="0" indent="0">
              <a:buNone/>
            </a:pPr>
            <a:r>
              <a:rPr lang="sv-SE" dirty="0"/>
              <a:t>”...som det står skrivet i boken med profeten Jesajas ord:</a:t>
            </a:r>
          </a:p>
          <a:p>
            <a:pPr marL="0" indent="0">
              <a:buNone/>
            </a:pPr>
            <a:r>
              <a:rPr lang="sv-SE" dirty="0"/>
              <a:t>En röst ropar i öknen: Bana väg för Herren (JHWH=Jesus),</a:t>
            </a:r>
          </a:p>
          <a:p>
            <a:pPr marL="0" indent="0">
              <a:buNone/>
            </a:pPr>
            <a:r>
              <a:rPr lang="sv-SE" dirty="0"/>
              <a:t>gör hans stigar raka.” </a:t>
            </a:r>
            <a:r>
              <a:rPr lang="sv-SE" sz="2000" dirty="0"/>
              <a:t>Luk. 3:4 </a:t>
            </a:r>
          </a:p>
          <a:p>
            <a:pPr marL="0" indent="0">
              <a:buNone/>
            </a:pPr>
            <a:endParaRPr lang="sv-SE" dirty="0"/>
          </a:p>
          <a:p>
            <a:endParaRPr lang="sv-SE" dirty="0"/>
          </a:p>
          <a:p>
            <a:endParaRPr lang="sv-SE" dirty="0"/>
          </a:p>
          <a:p>
            <a:endParaRPr lang="sv-SE" dirty="0"/>
          </a:p>
        </p:txBody>
      </p:sp>
    </p:spTree>
    <p:extLst>
      <p:ext uri="{BB962C8B-B14F-4D97-AF65-F5344CB8AC3E}">
        <p14:creationId xmlns:p14="http://schemas.microsoft.com/office/powerpoint/2010/main" val="3319890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3600" dirty="0"/>
              <a:t>Det sista profetiska budskapet till Israel </a:t>
            </a:r>
            <a:br>
              <a:rPr lang="sv-SE" sz="3600" dirty="0"/>
            </a:br>
            <a:r>
              <a:rPr lang="sv-SE" sz="3600" dirty="0"/>
              <a:t>i Gamla testamentet</a:t>
            </a:r>
          </a:p>
        </p:txBody>
      </p:sp>
      <p:sp>
        <p:nvSpPr>
          <p:cNvPr id="3" name="Content Placeholder 2"/>
          <p:cNvSpPr>
            <a:spLocks noGrp="1"/>
          </p:cNvSpPr>
          <p:nvPr>
            <p:ph idx="1"/>
          </p:nvPr>
        </p:nvSpPr>
        <p:spPr>
          <a:xfrm>
            <a:off x="467544" y="1988840"/>
            <a:ext cx="8229600" cy="4525963"/>
          </a:xfrm>
        </p:spPr>
        <p:txBody>
          <a:bodyPr>
            <a:normAutofit/>
          </a:bodyPr>
          <a:lstStyle/>
          <a:p>
            <a:r>
              <a:rPr lang="sv-SE" sz="2400" dirty="0"/>
              <a:t>”Se, jag sänder profeten Elia till er innan Herrens stora och fruktansvärda dag kommer. </a:t>
            </a:r>
            <a:r>
              <a:rPr lang="sv-SE" sz="2400" baseline="30000" dirty="0"/>
              <a:t>6</a:t>
            </a:r>
            <a:r>
              <a:rPr lang="sv-SE" sz="2400" dirty="0"/>
              <a:t>Han skall vända fädernas hjärtan till barnen och barnens hjärtan till fäderna, så att jag inte viger landet åt förintelse då jag kommer.” </a:t>
            </a:r>
            <a:r>
              <a:rPr lang="sv-SE" sz="1400" dirty="0"/>
              <a:t>Mal. 4:5-6 </a:t>
            </a:r>
          </a:p>
          <a:p>
            <a:r>
              <a:rPr lang="sv-SE" sz="2400" dirty="0"/>
              <a:t>”Lärjungarna frågade honom: ’Vad menar då de skriftlärda med att Elia först måste komma?’ </a:t>
            </a:r>
            <a:r>
              <a:rPr lang="sv-SE" sz="2400" baseline="30000" dirty="0"/>
              <a:t>11</a:t>
            </a:r>
            <a:r>
              <a:rPr lang="sv-SE" sz="2400" dirty="0"/>
              <a:t>Han svarade: ’Visst skall Elia komma och återställa (</a:t>
            </a:r>
            <a:r>
              <a:rPr lang="sv-SE" sz="2400" i="1" dirty="0"/>
              <a:t>ápokatastēsei</a:t>
            </a:r>
            <a:r>
              <a:rPr lang="sv-SE" sz="2400" dirty="0"/>
              <a:t>) allt. </a:t>
            </a:r>
            <a:r>
              <a:rPr lang="sv-SE" sz="2400" baseline="30000" dirty="0"/>
              <a:t>12</a:t>
            </a:r>
            <a:r>
              <a:rPr lang="sv-SE" sz="2400" dirty="0"/>
              <a:t>Men jag säger er att Elia redan har kommit, och </a:t>
            </a:r>
            <a:r>
              <a:rPr lang="sv-SE" sz="2400" b="1" i="1" dirty="0"/>
              <a:t>de kände inte igen honom </a:t>
            </a:r>
            <a:r>
              <a:rPr lang="sv-SE" sz="2400" dirty="0"/>
              <a:t>utan gjorde med honom som de ville. Så skall de också låta Människosonen lida.’ </a:t>
            </a:r>
            <a:r>
              <a:rPr lang="sv-SE" sz="2400" b="1" i="1" baseline="30000" dirty="0"/>
              <a:t>13</a:t>
            </a:r>
            <a:r>
              <a:rPr lang="sv-SE" sz="2400" b="1" i="1" dirty="0"/>
              <a:t>Då förstod lärjungarna att han talade om Johannes döparen.</a:t>
            </a:r>
            <a:r>
              <a:rPr lang="sv-SE" sz="2400" dirty="0"/>
              <a:t>”</a:t>
            </a:r>
            <a:r>
              <a:rPr lang="sv-SE" sz="1400" dirty="0"/>
              <a:t>Matt. 17:10-13</a:t>
            </a:r>
            <a:endParaRPr lang="sv-SE" sz="1800" dirty="0"/>
          </a:p>
        </p:txBody>
      </p:sp>
    </p:spTree>
    <p:extLst>
      <p:ext uri="{BB962C8B-B14F-4D97-AF65-F5344CB8AC3E}">
        <p14:creationId xmlns:p14="http://schemas.microsoft.com/office/powerpoint/2010/main" val="25187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Gamla testamentets relation till Jesus</a:t>
            </a:r>
          </a:p>
        </p:txBody>
      </p:sp>
      <p:sp>
        <p:nvSpPr>
          <p:cNvPr id="3" name="Platshållare för innehåll 2"/>
          <p:cNvSpPr>
            <a:spLocks noGrp="1"/>
          </p:cNvSpPr>
          <p:nvPr>
            <p:ph idx="1"/>
          </p:nvPr>
        </p:nvSpPr>
        <p:spPr>
          <a:xfrm>
            <a:off x="457200" y="1916831"/>
            <a:ext cx="8229600" cy="4392489"/>
          </a:xfrm>
        </p:spPr>
        <p:txBody>
          <a:bodyPr>
            <a:normAutofit/>
          </a:bodyPr>
          <a:lstStyle/>
          <a:p>
            <a:r>
              <a:rPr lang="sv-SE" sz="2400" dirty="0"/>
              <a:t>”Ni forskar i skrifterna (Gamla testamentet) därför att ni tror att de kan ge er evigt liv. Just </a:t>
            </a:r>
            <a:r>
              <a:rPr lang="sv-SE" sz="2400" b="1" i="1" dirty="0"/>
              <a:t>dessa vittnar om mig</a:t>
            </a:r>
            <a:r>
              <a:rPr lang="sv-SE" sz="2400" dirty="0"/>
              <a:t>.” </a:t>
            </a:r>
            <a:r>
              <a:rPr lang="sv-SE" sz="1400" dirty="0"/>
              <a:t>Joh. 5:39 </a:t>
            </a:r>
            <a:endParaRPr lang="sv-SE" sz="2400" dirty="0"/>
          </a:p>
          <a:p>
            <a:endParaRPr lang="sv-SE" sz="1200" dirty="0"/>
          </a:p>
          <a:p>
            <a:r>
              <a:rPr lang="sv-SE" sz="2400" dirty="0"/>
              <a:t>”Han sade till dem: ’Detta är vad jag sade till er när jag ännu var hos er, att allt måste uppfyllas som står </a:t>
            </a:r>
            <a:r>
              <a:rPr lang="sv-SE" sz="2400" b="1" i="1" dirty="0"/>
              <a:t>skrivet om mig</a:t>
            </a:r>
            <a:r>
              <a:rPr lang="sv-SE" sz="2400" dirty="0"/>
              <a:t> i Moses lag, hos profeterna och i psalmerna.’ </a:t>
            </a:r>
            <a:r>
              <a:rPr lang="sv-SE" sz="2400" baseline="30000" dirty="0"/>
              <a:t>45</a:t>
            </a:r>
            <a:r>
              <a:rPr lang="sv-SE" sz="2400" dirty="0"/>
              <a:t>Sedan öppnade han deras sinnen så att de kunde förstå skrifterna. </a:t>
            </a:r>
            <a:r>
              <a:rPr lang="sv-SE" sz="2400" baseline="30000" dirty="0"/>
              <a:t>46</a:t>
            </a:r>
            <a:r>
              <a:rPr lang="sv-SE" sz="2400" dirty="0"/>
              <a:t>Och han sade till dem: </a:t>
            </a:r>
            <a:r>
              <a:rPr lang="sv-SE" sz="2400" b="1" i="1" dirty="0"/>
              <a:t>’Detta är alltså vad skriften säger: Messias skall lida och uppstå från de döda på tredje dagen, </a:t>
            </a:r>
            <a:r>
              <a:rPr lang="sv-SE" sz="2400" b="1" i="1" baseline="30000" dirty="0"/>
              <a:t>47</a:t>
            </a:r>
            <a:r>
              <a:rPr lang="sv-SE" sz="2400" b="1" i="1" dirty="0"/>
              <a:t>och syndernas förlåtelse genom omvändelse skall förkunnas i hans namn för alla folk, med början i Jerusalem.’”</a:t>
            </a:r>
            <a:r>
              <a:rPr lang="sv-SE" sz="2400" dirty="0"/>
              <a:t> </a:t>
            </a:r>
            <a:r>
              <a:rPr lang="sv-SE" sz="1400" dirty="0"/>
              <a:t>Luk. 24:44-47 </a:t>
            </a:r>
            <a:endParaRPr lang="sv-S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Nya testamentets relation till Jesus</a:t>
            </a:r>
          </a:p>
        </p:txBody>
      </p:sp>
      <p:sp>
        <p:nvSpPr>
          <p:cNvPr id="3" name="Platshållare för innehåll 2"/>
          <p:cNvSpPr>
            <a:spLocks noGrp="1"/>
          </p:cNvSpPr>
          <p:nvPr>
            <p:ph idx="1"/>
          </p:nvPr>
        </p:nvSpPr>
        <p:spPr>
          <a:xfrm>
            <a:off x="457200" y="1600201"/>
            <a:ext cx="8229600" cy="3484984"/>
          </a:xfrm>
        </p:spPr>
        <p:txBody>
          <a:bodyPr>
            <a:normAutofit/>
          </a:bodyPr>
          <a:lstStyle/>
          <a:p>
            <a:r>
              <a:rPr lang="sv-SE" sz="2400" dirty="0"/>
              <a:t>”Många har redan sökt ge en </a:t>
            </a:r>
            <a:r>
              <a:rPr lang="sv-SE" sz="2400" b="1" i="1" dirty="0"/>
              <a:t>samlad skildring av de stora händelser som ägt rum ibland oss</a:t>
            </a:r>
            <a:r>
              <a:rPr lang="sv-SE" sz="2400" dirty="0"/>
              <a:t>, </a:t>
            </a:r>
            <a:r>
              <a:rPr lang="sv-SE" sz="2400" baseline="30000" dirty="0"/>
              <a:t>2</a:t>
            </a:r>
            <a:r>
              <a:rPr lang="sv-SE" sz="2400" dirty="0"/>
              <a:t>så som de har berättats för oss av dem som från första stund var ögonvittnen och blev ordets tjänare, </a:t>
            </a:r>
            <a:r>
              <a:rPr lang="sv-SE" sz="2400" baseline="30000" dirty="0"/>
              <a:t>3</a:t>
            </a:r>
            <a:r>
              <a:rPr lang="sv-SE" sz="2400" dirty="0"/>
              <a:t>och efter att grundligt ha satt mig in i allt ända från början har nu också jag beslutat att i rätt ordning </a:t>
            </a:r>
            <a:r>
              <a:rPr lang="sv-SE" sz="2400" b="1" i="1" dirty="0"/>
              <a:t>skriva</a:t>
            </a:r>
            <a:r>
              <a:rPr lang="sv-SE" sz="2400" dirty="0"/>
              <a:t> ner det för dig, högt ärade </a:t>
            </a:r>
            <a:r>
              <a:rPr lang="sv-SE" sz="2400" dirty="0" err="1"/>
              <a:t>Theofilos</a:t>
            </a:r>
            <a:r>
              <a:rPr lang="sv-SE" sz="2400" dirty="0"/>
              <a:t>, </a:t>
            </a:r>
            <a:r>
              <a:rPr lang="sv-SE" sz="2400" baseline="30000" dirty="0"/>
              <a:t>4</a:t>
            </a:r>
            <a:r>
              <a:rPr lang="sv-SE" sz="2400" dirty="0"/>
              <a:t>för att du skall förstå att de upplysningar du har fått är tillförlitliga.” </a:t>
            </a:r>
            <a:r>
              <a:rPr lang="sv-SE" sz="1400" dirty="0"/>
              <a:t>Luk. 1:1-4 </a:t>
            </a:r>
            <a:endParaRPr lang="sv-S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1556792"/>
          </a:xfrm>
        </p:spPr>
        <p:txBody>
          <a:bodyPr>
            <a:normAutofit/>
          </a:bodyPr>
          <a:lstStyle/>
          <a:p>
            <a:r>
              <a:rPr lang="sv-SE" sz="4000" dirty="0"/>
              <a:t>Israel i Guds plan enligt Paulus</a:t>
            </a:r>
            <a:br>
              <a:rPr lang="sv-SE" sz="4000" dirty="0"/>
            </a:br>
            <a:r>
              <a:rPr lang="sv-SE" sz="4000" i="1" dirty="0"/>
              <a:t>Varför</a:t>
            </a:r>
            <a:r>
              <a:rPr lang="sv-SE" sz="4000" dirty="0"/>
              <a:t> Israel?</a:t>
            </a:r>
          </a:p>
        </p:txBody>
      </p:sp>
      <p:sp>
        <p:nvSpPr>
          <p:cNvPr id="3" name="Platshållare för innehåll 2"/>
          <p:cNvSpPr>
            <a:spLocks noGrp="1"/>
          </p:cNvSpPr>
          <p:nvPr>
            <p:ph idx="1"/>
          </p:nvPr>
        </p:nvSpPr>
        <p:spPr>
          <a:xfrm>
            <a:off x="457200" y="1556792"/>
            <a:ext cx="8229600" cy="4824536"/>
          </a:xfrm>
        </p:spPr>
        <p:txBody>
          <a:bodyPr>
            <a:normAutofit/>
          </a:bodyPr>
          <a:lstStyle/>
          <a:p>
            <a:pPr marL="0" indent="0">
              <a:spcBef>
                <a:spcPts val="0"/>
              </a:spcBef>
              <a:buNone/>
            </a:pPr>
            <a:r>
              <a:rPr lang="sv-SE" sz="2200" dirty="0"/>
              <a:t>”Vilket företräde har då judarna, vilken fördel ger omskärelsen? </a:t>
            </a:r>
            <a:r>
              <a:rPr lang="sv-SE" sz="2200" baseline="30000" dirty="0"/>
              <a:t>2</a:t>
            </a:r>
            <a:r>
              <a:rPr lang="sv-SE" sz="2200" dirty="0"/>
              <a:t>En stor fördel, på alla sätt. Först och främst: </a:t>
            </a:r>
            <a:r>
              <a:rPr lang="sv-SE" sz="2200" b="1" i="1" dirty="0"/>
              <a:t>Guds ord anförtroddes åt dem</a:t>
            </a:r>
            <a:r>
              <a:rPr lang="sv-SE" sz="2200" dirty="0"/>
              <a:t>.” </a:t>
            </a:r>
            <a:r>
              <a:rPr lang="sv-SE" sz="1400" dirty="0"/>
              <a:t>Rom. 3:1-2</a:t>
            </a:r>
          </a:p>
          <a:p>
            <a:pPr marL="0" indent="0">
              <a:spcBef>
                <a:spcPts val="0"/>
              </a:spcBef>
              <a:buNone/>
            </a:pPr>
            <a:endParaRPr lang="sv-SE" sz="2200" dirty="0"/>
          </a:p>
          <a:p>
            <a:pPr marL="0" indent="0">
              <a:spcBef>
                <a:spcPts val="0"/>
              </a:spcBef>
              <a:buNone/>
            </a:pPr>
            <a:r>
              <a:rPr lang="sv-SE" sz="2200" dirty="0"/>
              <a:t>”…ty jag är fylld av sorg och mitt hjärta plågas ständigt. </a:t>
            </a:r>
            <a:r>
              <a:rPr lang="sv-SE" sz="2200" baseline="30000" dirty="0"/>
              <a:t>3</a:t>
            </a:r>
            <a:r>
              <a:rPr lang="sv-SE" sz="2200" dirty="0"/>
              <a:t>Jag skulle önska att jag själv fördömdes och skildes från Kristus om det kunde hjälpa mina bröder och stamfränder. </a:t>
            </a:r>
            <a:r>
              <a:rPr lang="sv-SE" sz="2200" baseline="30000" dirty="0"/>
              <a:t>4</a:t>
            </a:r>
            <a:r>
              <a:rPr lang="sv-SE" sz="2200" dirty="0"/>
              <a:t>De är ju israeliterna, som har fått </a:t>
            </a:r>
            <a:r>
              <a:rPr lang="sv-SE" sz="2200" b="1" i="1" dirty="0"/>
              <a:t>söners rätt, härligheten, förbunden, lagen, gudstjänsten och löftena, </a:t>
            </a:r>
            <a:r>
              <a:rPr lang="sv-SE" sz="2200" b="1" i="1" baseline="30000" dirty="0"/>
              <a:t>5</a:t>
            </a:r>
            <a:r>
              <a:rPr lang="sv-SE" sz="2200" b="1" i="1" dirty="0"/>
              <a:t>de har fäderna, och från dem kommer Kristus som människa, han som är över allting, gud, </a:t>
            </a:r>
            <a:r>
              <a:rPr lang="sv-SE" sz="2200" dirty="0"/>
              <a:t>välsignad i evighet, amen.” </a:t>
            </a:r>
            <a:r>
              <a:rPr lang="sv-SE" sz="1400" dirty="0"/>
              <a:t>Rom 9:2-5</a:t>
            </a:r>
          </a:p>
          <a:p>
            <a:pPr marL="0" indent="0">
              <a:spcBef>
                <a:spcPts val="0"/>
              </a:spcBef>
              <a:buNone/>
            </a:pPr>
            <a:endParaRPr lang="sv-SE" sz="1400" dirty="0"/>
          </a:p>
          <a:p>
            <a:pPr marL="0" indent="0">
              <a:spcBef>
                <a:spcPts val="0"/>
              </a:spcBef>
              <a:buNone/>
            </a:pPr>
            <a:r>
              <a:rPr lang="sv-SE" sz="2400" dirty="0"/>
              <a:t>OBS! Paulus talar inte om </a:t>
            </a:r>
            <a:r>
              <a:rPr lang="sv-SE" sz="2400" b="1" i="1" dirty="0"/>
              <a:t>staten</a:t>
            </a:r>
            <a:r>
              <a:rPr lang="sv-SE" sz="2400" dirty="0"/>
              <a:t> Israel utan om israeliter som </a:t>
            </a:r>
            <a:r>
              <a:rPr lang="sv-SE" sz="2400" b="1" i="1" dirty="0"/>
              <a:t>individer</a:t>
            </a:r>
            <a:r>
              <a:rPr lang="sv-SE" sz="2400" dirty="0"/>
              <a:t> (se t.ex. Rom. 9:4; 11:1, 25 ) eller som </a:t>
            </a:r>
            <a:r>
              <a:rPr lang="sv-SE" sz="2400" b="1" i="1" dirty="0"/>
              <a:t>kollektivt</a:t>
            </a:r>
            <a:r>
              <a:rPr lang="sv-SE" sz="2400" dirty="0"/>
              <a:t> om folket (se. t.ex. 9:6, 24 (”judar”), 27; 10:19, 21; 11:2, 7, 26.</a:t>
            </a:r>
            <a:endParaRPr lang="sv-SE" sz="3600" dirty="0"/>
          </a:p>
          <a:p>
            <a:pPr marL="0" indent="0">
              <a:spcBef>
                <a:spcPts val="0"/>
              </a:spcBef>
              <a:buNone/>
            </a:pPr>
            <a:endParaRPr lang="sv-SE" dirty="0"/>
          </a:p>
          <a:p>
            <a:pPr marL="0" indent="0">
              <a:spcBef>
                <a:spcPts val="0"/>
              </a:spcBef>
              <a:buNone/>
            </a:pPr>
            <a:endParaRPr lang="sv-SE" dirty="0"/>
          </a:p>
          <a:p>
            <a:pPr marL="0" indent="0">
              <a:spcBef>
                <a:spcPts val="0"/>
              </a:spcBef>
              <a:buNone/>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438400"/>
            <a:ext cx="7848872" cy="3942928"/>
          </a:xfrm>
        </p:spPr>
        <p:txBody>
          <a:bodyPr>
            <a:normAutofit/>
          </a:bodyPr>
          <a:lstStyle/>
          <a:p>
            <a:r>
              <a:rPr lang="sv-SE" sz="2800" dirty="0"/>
              <a:t>Israels (judafolkets) namn </a:t>
            </a:r>
            <a:r>
              <a:rPr lang="sv-SE" sz="1600" dirty="0"/>
              <a:t>(Matt 2:6) </a:t>
            </a:r>
          </a:p>
          <a:p>
            <a:r>
              <a:rPr lang="sv-SE" sz="2800" dirty="0"/>
              <a:t>Landets namn </a:t>
            </a:r>
            <a:r>
              <a:rPr lang="sv-SE" sz="1600" dirty="0"/>
              <a:t>(Matt 2:20)</a:t>
            </a:r>
          </a:p>
          <a:p>
            <a:r>
              <a:rPr lang="sv-SE" sz="2800" dirty="0"/>
              <a:t>Kungarikets namn </a:t>
            </a:r>
            <a:r>
              <a:rPr lang="sv-SE" sz="2400" dirty="0"/>
              <a:t>(</a:t>
            </a:r>
            <a:r>
              <a:rPr lang="sv-SE" sz="1600" dirty="0"/>
              <a:t>Apg 1:6)</a:t>
            </a:r>
          </a:p>
          <a:p>
            <a:r>
              <a:rPr lang="sv-SE" sz="2800" dirty="0"/>
              <a:t>En bild på Israels andliga tillstånd </a:t>
            </a:r>
            <a:r>
              <a:rPr lang="sv-SE" sz="1600" dirty="0"/>
              <a:t>(Matt 10:6) </a:t>
            </a:r>
          </a:p>
          <a:p>
            <a:pPr>
              <a:lnSpc>
                <a:spcPct val="100000"/>
              </a:lnSpc>
            </a:pPr>
            <a:r>
              <a:rPr lang="sv-SE" sz="2800" dirty="0"/>
              <a:t>Löftets barn </a:t>
            </a:r>
            <a:r>
              <a:rPr lang="sv-SE" sz="1600" dirty="0"/>
              <a:t>(Rom 9:6-8; som en ”rest” av Israel, se Rom. 9:27) </a:t>
            </a:r>
            <a:endParaRPr lang="sv-SE" sz="1400" dirty="0"/>
          </a:p>
          <a:p>
            <a:r>
              <a:rPr lang="sv-SE" sz="2800" dirty="0"/>
              <a:t>Bild på egenrättfärdighet </a:t>
            </a:r>
            <a:r>
              <a:rPr lang="sv-SE" sz="1600" dirty="0"/>
              <a:t>(Rom. 9:31-32; jfr 10:21)</a:t>
            </a:r>
          </a:p>
          <a:p>
            <a:r>
              <a:rPr lang="sv-SE" sz="2800" dirty="0"/>
              <a:t>Det andliga gudsfolkets namn </a:t>
            </a:r>
            <a:r>
              <a:rPr lang="sv-SE" sz="1600" dirty="0"/>
              <a:t>(Gal 6:16, jfr. 1 Petr. 2:9) </a:t>
            </a:r>
          </a:p>
          <a:p>
            <a:pPr marL="514350" lvl="1" indent="0">
              <a:buNone/>
            </a:pPr>
            <a:endParaRPr lang="sv-SE" sz="2600" b="1" dirty="0"/>
          </a:p>
          <a:p>
            <a:pPr marL="514350" lvl="1" indent="0">
              <a:buNone/>
            </a:pPr>
            <a:endParaRPr lang="sv-SE" sz="2600" b="1"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sp>
        <p:nvSpPr>
          <p:cNvPr id="4" name="Title 1"/>
          <p:cNvSpPr txBox="1">
            <a:spLocks/>
          </p:cNvSpPr>
          <p:nvPr/>
        </p:nvSpPr>
        <p:spPr>
          <a:xfrm>
            <a:off x="1259632" y="908720"/>
            <a:ext cx="6512768" cy="1197496"/>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cap="none" spc="0" dirty="0"/>
              <a:t>Olika betydelser av namnet Israel i Nya testamentet</a:t>
            </a:r>
          </a:p>
        </p:txBody>
      </p:sp>
    </p:spTree>
    <p:extLst>
      <p:ext uri="{BB962C8B-B14F-4D97-AF65-F5344CB8AC3E}">
        <p14:creationId xmlns:p14="http://schemas.microsoft.com/office/powerpoint/2010/main" val="21592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Människans historia och Guds frälsningsplan</a:t>
            </a:r>
          </a:p>
        </p:txBody>
      </p:sp>
      <p:cxnSp>
        <p:nvCxnSpPr>
          <p:cNvPr id="6" name="Rak 5"/>
          <p:cNvCxnSpPr/>
          <p:nvPr/>
        </p:nvCxnSpPr>
        <p:spPr>
          <a:xfrm flipV="1">
            <a:off x="395536" y="2924944"/>
            <a:ext cx="8748464" cy="720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5436096" y="3068960"/>
            <a:ext cx="3201974" cy="400110"/>
          </a:xfrm>
          <a:prstGeom prst="rect">
            <a:avLst/>
          </a:prstGeom>
          <a:noFill/>
        </p:spPr>
        <p:txBody>
          <a:bodyPr wrap="square" rtlCol="0">
            <a:spAutoFit/>
          </a:bodyPr>
          <a:lstStyle/>
          <a:p>
            <a:r>
              <a:rPr lang="sv-SE" sz="2000" dirty="0"/>
              <a:t>Historiens ”sista tid” börjar</a:t>
            </a:r>
          </a:p>
        </p:txBody>
      </p:sp>
      <p:sp>
        <p:nvSpPr>
          <p:cNvPr id="8" name="textruta 7"/>
          <p:cNvSpPr txBox="1"/>
          <p:nvPr/>
        </p:nvSpPr>
        <p:spPr>
          <a:xfrm>
            <a:off x="395536" y="3140968"/>
            <a:ext cx="2669449" cy="400110"/>
          </a:xfrm>
          <a:prstGeom prst="rect">
            <a:avLst/>
          </a:prstGeom>
          <a:noFill/>
        </p:spPr>
        <p:txBody>
          <a:bodyPr wrap="none" rtlCol="0">
            <a:spAutoFit/>
          </a:bodyPr>
          <a:lstStyle/>
          <a:p>
            <a:r>
              <a:rPr lang="sv-SE" sz="2000" dirty="0"/>
              <a:t>Mänsklighetens historia</a:t>
            </a:r>
          </a:p>
        </p:txBody>
      </p:sp>
      <p:sp>
        <p:nvSpPr>
          <p:cNvPr id="9" name="textruta 8"/>
          <p:cNvSpPr txBox="1"/>
          <p:nvPr/>
        </p:nvSpPr>
        <p:spPr>
          <a:xfrm>
            <a:off x="179512" y="1988840"/>
            <a:ext cx="4680520" cy="646331"/>
          </a:xfrm>
          <a:prstGeom prst="rect">
            <a:avLst/>
          </a:prstGeom>
          <a:noFill/>
        </p:spPr>
        <p:txBody>
          <a:bodyPr wrap="square" rtlCol="0">
            <a:spAutoFit/>
          </a:bodyPr>
          <a:lstStyle/>
          <a:p>
            <a:r>
              <a:rPr lang="sv-SE" dirty="0"/>
              <a:t>	</a:t>
            </a:r>
          </a:p>
          <a:p>
            <a:r>
              <a:rPr lang="sv-SE" dirty="0"/>
              <a:t>Adam         Noa        Abraham	      Moses </a:t>
            </a:r>
          </a:p>
        </p:txBody>
      </p:sp>
      <p:sp>
        <p:nvSpPr>
          <p:cNvPr id="10" name="textruta 9"/>
          <p:cNvSpPr txBox="1"/>
          <p:nvPr/>
        </p:nvSpPr>
        <p:spPr>
          <a:xfrm>
            <a:off x="5004048" y="1628800"/>
            <a:ext cx="1056700" cy="584775"/>
          </a:xfrm>
          <a:prstGeom prst="rect">
            <a:avLst/>
          </a:prstGeom>
          <a:noFill/>
        </p:spPr>
        <p:txBody>
          <a:bodyPr wrap="none" rtlCol="0">
            <a:spAutoFit/>
          </a:bodyPr>
          <a:lstStyle/>
          <a:p>
            <a:r>
              <a:rPr lang="sv-SE" sz="3200" dirty="0"/>
              <a:t>Jesus</a:t>
            </a:r>
          </a:p>
        </p:txBody>
      </p:sp>
      <p:cxnSp>
        <p:nvCxnSpPr>
          <p:cNvPr id="14" name="Rak 13"/>
          <p:cNvCxnSpPr/>
          <p:nvPr/>
        </p:nvCxnSpPr>
        <p:spPr>
          <a:xfrm flipV="1">
            <a:off x="395536" y="2708920"/>
            <a:ext cx="0" cy="28803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flipV="1">
            <a:off x="1403648" y="2708920"/>
            <a:ext cx="0" cy="28803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flipV="1">
            <a:off x="2267744" y="2708920"/>
            <a:ext cx="0" cy="28803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123728" y="4581128"/>
            <a:ext cx="5976664" cy="646331"/>
          </a:xfrm>
          <a:prstGeom prst="rect">
            <a:avLst/>
          </a:prstGeom>
          <a:noFill/>
        </p:spPr>
        <p:txBody>
          <a:bodyPr wrap="square" rtlCol="0">
            <a:spAutoFit/>
          </a:bodyPr>
          <a:lstStyle/>
          <a:p>
            <a:r>
              <a:rPr lang="sv-SE" dirty="0"/>
              <a:t>Det Gamla förbundets folk 	           Det Nya förbundets folk</a:t>
            </a:r>
          </a:p>
          <a:p>
            <a:r>
              <a:rPr lang="sv-SE" dirty="0"/>
              <a:t>Israels 12 stammar		           människor från alla folk</a:t>
            </a:r>
          </a:p>
        </p:txBody>
      </p:sp>
      <p:sp>
        <p:nvSpPr>
          <p:cNvPr id="19" name="textruta 18"/>
          <p:cNvSpPr txBox="1"/>
          <p:nvPr/>
        </p:nvSpPr>
        <p:spPr>
          <a:xfrm>
            <a:off x="2123728" y="3573016"/>
            <a:ext cx="2664296" cy="923330"/>
          </a:xfrm>
          <a:prstGeom prst="rect">
            <a:avLst/>
          </a:prstGeom>
          <a:noFill/>
        </p:spPr>
        <p:txBody>
          <a:bodyPr wrap="square" rtlCol="0">
            <a:spAutoFit/>
          </a:bodyPr>
          <a:lstStyle/>
          <a:p>
            <a:r>
              <a:rPr lang="sv-SE" dirty="0"/>
              <a:t>Förbundet med Abraham</a:t>
            </a:r>
          </a:p>
          <a:p>
            <a:r>
              <a:rPr lang="sv-SE" dirty="0"/>
              <a:t>Löftet till Abraham om ”avkomma”</a:t>
            </a:r>
          </a:p>
        </p:txBody>
      </p:sp>
      <p:sp>
        <p:nvSpPr>
          <p:cNvPr id="20" name="textruta 19"/>
          <p:cNvSpPr txBox="1"/>
          <p:nvPr/>
        </p:nvSpPr>
        <p:spPr>
          <a:xfrm>
            <a:off x="5436096" y="3573016"/>
            <a:ext cx="3384376" cy="923330"/>
          </a:xfrm>
          <a:prstGeom prst="rect">
            <a:avLst/>
          </a:prstGeom>
          <a:noFill/>
        </p:spPr>
        <p:txBody>
          <a:bodyPr wrap="square" rtlCol="0">
            <a:spAutoFit/>
          </a:bodyPr>
          <a:lstStyle/>
          <a:p>
            <a:r>
              <a:rPr lang="sv-SE" dirty="0"/>
              <a:t>Uppfyllelsen av löftet till Abraham, Jesus människoblivande och försoningsdöd</a:t>
            </a:r>
          </a:p>
        </p:txBody>
      </p:sp>
      <p:cxnSp>
        <p:nvCxnSpPr>
          <p:cNvPr id="22" name="Rak 21"/>
          <p:cNvCxnSpPr/>
          <p:nvPr/>
        </p:nvCxnSpPr>
        <p:spPr>
          <a:xfrm flipV="1">
            <a:off x="3491880" y="2708920"/>
            <a:ext cx="0" cy="288032"/>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467544" y="2708920"/>
            <a:ext cx="930063" cy="276999"/>
          </a:xfrm>
          <a:prstGeom prst="rect">
            <a:avLst/>
          </a:prstGeom>
          <a:noFill/>
        </p:spPr>
        <p:txBody>
          <a:bodyPr wrap="none" rtlCol="0">
            <a:spAutoFit/>
          </a:bodyPr>
          <a:lstStyle/>
          <a:p>
            <a:r>
              <a:rPr lang="sv-SE" sz="1200" dirty="0"/>
              <a:t>”Urhistoria”</a:t>
            </a:r>
          </a:p>
        </p:txBody>
      </p:sp>
      <p:cxnSp>
        <p:nvCxnSpPr>
          <p:cNvPr id="21" name="Straight Connector 13"/>
          <p:cNvCxnSpPr/>
          <p:nvPr/>
        </p:nvCxnSpPr>
        <p:spPr>
          <a:xfrm flipV="1">
            <a:off x="5508104" y="2204864"/>
            <a:ext cx="0" cy="72008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23" name="Straight Connector 13"/>
          <p:cNvCxnSpPr/>
          <p:nvPr/>
        </p:nvCxnSpPr>
        <p:spPr>
          <a:xfrm>
            <a:off x="5292080" y="2420888"/>
            <a:ext cx="432048"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24" name="textruta 23"/>
          <p:cNvSpPr txBox="1"/>
          <p:nvPr/>
        </p:nvSpPr>
        <p:spPr>
          <a:xfrm>
            <a:off x="2123728" y="5301208"/>
            <a:ext cx="3240360" cy="861774"/>
          </a:xfrm>
          <a:prstGeom prst="rect">
            <a:avLst/>
          </a:prstGeom>
          <a:noFill/>
        </p:spPr>
        <p:txBody>
          <a:bodyPr wrap="square" rtlCol="0">
            <a:spAutoFit/>
          </a:bodyPr>
          <a:lstStyle/>
          <a:p>
            <a:r>
              <a:rPr lang="sv-SE" dirty="0"/>
              <a:t>”…ett rike av präster och ett heligt folk som tillhör mig.” </a:t>
            </a:r>
          </a:p>
          <a:p>
            <a:r>
              <a:rPr lang="sv-SE" sz="1400" dirty="0"/>
              <a:t>2 Mos. 19:5-6</a:t>
            </a:r>
            <a:endParaRPr lang="sv-SE" dirty="0"/>
          </a:p>
        </p:txBody>
      </p:sp>
      <p:sp>
        <p:nvSpPr>
          <p:cNvPr id="25" name="textruta 24"/>
          <p:cNvSpPr txBox="1"/>
          <p:nvPr/>
        </p:nvSpPr>
        <p:spPr>
          <a:xfrm>
            <a:off x="5436096" y="5301208"/>
            <a:ext cx="3168352" cy="923330"/>
          </a:xfrm>
          <a:prstGeom prst="rect">
            <a:avLst/>
          </a:prstGeom>
          <a:noFill/>
        </p:spPr>
        <p:txBody>
          <a:bodyPr wrap="square" rtlCol="0">
            <a:spAutoFit/>
          </a:bodyPr>
          <a:lstStyle/>
          <a:p>
            <a:r>
              <a:rPr lang="sv-SE" dirty="0"/>
              <a:t>”…ett utvalt släkte, kungar och präster, ett heligt folk, Guds eget folk.” </a:t>
            </a:r>
            <a:r>
              <a:rPr lang="sv-SE" sz="1400" dirty="0"/>
              <a:t>1 Pet. 2:9</a:t>
            </a:r>
          </a:p>
        </p:txBody>
      </p:sp>
      <p:sp>
        <p:nvSpPr>
          <p:cNvPr id="26" name="textruta 25"/>
          <p:cNvSpPr txBox="1"/>
          <p:nvPr/>
        </p:nvSpPr>
        <p:spPr>
          <a:xfrm>
            <a:off x="323528" y="3573016"/>
            <a:ext cx="1133002" cy="923330"/>
          </a:xfrm>
          <a:prstGeom prst="rect">
            <a:avLst/>
          </a:prstGeom>
          <a:noFill/>
        </p:spPr>
        <p:txBody>
          <a:bodyPr wrap="none" rtlCol="0">
            <a:spAutoFit/>
          </a:bodyPr>
          <a:lstStyle/>
          <a:p>
            <a:r>
              <a:rPr lang="sv-SE" dirty="0"/>
              <a:t>Skapelse </a:t>
            </a:r>
          </a:p>
          <a:p>
            <a:r>
              <a:rPr lang="sv-SE" dirty="0"/>
              <a:t>  Syndafall</a:t>
            </a:r>
          </a:p>
          <a:p>
            <a:r>
              <a:rPr lang="sv-SE" dirty="0"/>
              <a:t>    Löfte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Jesus svar på frågan om Israels framtid</a:t>
            </a:r>
          </a:p>
        </p:txBody>
      </p:sp>
      <p:sp>
        <p:nvSpPr>
          <p:cNvPr id="3" name="Platshållare för innehåll 2"/>
          <p:cNvSpPr>
            <a:spLocks noGrp="1"/>
          </p:cNvSpPr>
          <p:nvPr>
            <p:ph idx="1"/>
          </p:nvPr>
        </p:nvSpPr>
        <p:spPr>
          <a:xfrm>
            <a:off x="457200" y="1600200"/>
            <a:ext cx="8229600" cy="4925144"/>
          </a:xfrm>
        </p:spPr>
        <p:txBody>
          <a:bodyPr>
            <a:noAutofit/>
          </a:bodyPr>
          <a:lstStyle/>
          <a:p>
            <a:pPr marL="0" indent="0">
              <a:spcBef>
                <a:spcPts val="0"/>
              </a:spcBef>
              <a:buNone/>
            </a:pPr>
            <a:r>
              <a:rPr lang="sv-SE" sz="2200" dirty="0"/>
              <a:t>”De som hade samlats frågade honom: ’Herre, är tiden nu inne då du skall </a:t>
            </a:r>
            <a:r>
              <a:rPr lang="sv-SE" sz="2200" b="1" i="1" dirty="0"/>
              <a:t>återupprätta Israel som kungarike?</a:t>
            </a:r>
            <a:r>
              <a:rPr lang="sv-SE" sz="2200" dirty="0"/>
              <a:t>’ </a:t>
            </a:r>
            <a:r>
              <a:rPr lang="sv-SE" sz="2200" baseline="30000" dirty="0"/>
              <a:t>7</a:t>
            </a:r>
            <a:r>
              <a:rPr lang="sv-SE" sz="2200" dirty="0"/>
              <a:t>Han svarade: ’Det är inte er sak att veta vilka tider och stunder Fadern i sin makt har fastställt. </a:t>
            </a:r>
            <a:r>
              <a:rPr lang="sv-SE" sz="2200" baseline="30000" dirty="0"/>
              <a:t>8</a:t>
            </a:r>
            <a:r>
              <a:rPr lang="sv-SE" sz="2200" dirty="0"/>
              <a:t>Men ni skall få kraft när den heliga anden kommer över er, och ni skall vittna om mig i Jerusalem och i hela </a:t>
            </a:r>
            <a:r>
              <a:rPr lang="sv-SE" sz="2200" dirty="0" err="1"/>
              <a:t>Judeen</a:t>
            </a:r>
            <a:r>
              <a:rPr lang="sv-SE" sz="2200" dirty="0"/>
              <a:t> och Samarien och ända till jordens yttersta gräns.’” </a:t>
            </a:r>
            <a:r>
              <a:rPr lang="sv-SE" sz="1400" dirty="0"/>
              <a:t>Apg. 1:6-8 </a:t>
            </a:r>
            <a:endParaRPr lang="sv-SE" sz="2200" dirty="0"/>
          </a:p>
          <a:p>
            <a:pPr marL="0" indent="0">
              <a:spcBef>
                <a:spcPts val="600"/>
              </a:spcBef>
              <a:buNone/>
            </a:pPr>
            <a:r>
              <a:rPr lang="sv-SE" sz="2200" dirty="0"/>
              <a:t>”återupprätta Israel som kungarike”, </a:t>
            </a:r>
            <a:r>
              <a:rPr lang="sv-SE" sz="2200" i="1" dirty="0" err="1"/>
              <a:t>ápokatistáneis</a:t>
            </a:r>
            <a:r>
              <a:rPr lang="sv-SE" sz="2200" i="1" dirty="0"/>
              <a:t> tēn basileían tō Israel</a:t>
            </a:r>
            <a:endParaRPr lang="en-US" sz="2200" i="1" dirty="0"/>
          </a:p>
          <a:p>
            <a:pPr marL="0" indent="0">
              <a:spcBef>
                <a:spcPts val="600"/>
              </a:spcBef>
              <a:buNone/>
            </a:pPr>
            <a:r>
              <a:rPr lang="sv-SE" sz="2200" dirty="0"/>
              <a:t>”...fast himlen måste behålla honom till den dag då </a:t>
            </a:r>
            <a:r>
              <a:rPr lang="sv-SE" sz="2200" b="1" i="1" dirty="0"/>
              <a:t>allt det blir upprättat </a:t>
            </a:r>
            <a:r>
              <a:rPr lang="sv-SE" sz="2200" dirty="0"/>
              <a:t>som Gud har förkunnat genom sina heliga profeter från tidens början.” </a:t>
            </a:r>
            <a:r>
              <a:rPr lang="sv-SE" sz="1400" dirty="0"/>
              <a:t>Apg. 3:21 </a:t>
            </a:r>
            <a:endParaRPr lang="sv-SE" sz="2200" dirty="0"/>
          </a:p>
          <a:p>
            <a:pPr marL="0" indent="0">
              <a:spcBef>
                <a:spcPts val="600"/>
              </a:spcBef>
              <a:buNone/>
            </a:pPr>
            <a:r>
              <a:rPr lang="sv-SE" sz="2200" dirty="0"/>
              <a:t>”allt det blir upprättat”, </a:t>
            </a:r>
            <a:r>
              <a:rPr lang="sv-SE" sz="2200" i="1" dirty="0" err="1"/>
              <a:t>ápokatastáseōs</a:t>
            </a:r>
            <a:r>
              <a:rPr lang="sv-SE" sz="2200" i="1" dirty="0"/>
              <a:t> </a:t>
            </a:r>
            <a:r>
              <a:rPr lang="sv-SE" sz="2200" i="1" dirty="0" err="1"/>
              <a:t>pántōn</a:t>
            </a:r>
            <a:endParaRPr lang="sv-SE" sz="2200" i="1" dirty="0"/>
          </a:p>
          <a:p>
            <a:pPr marL="0" indent="0">
              <a:spcBef>
                <a:spcPts val="600"/>
              </a:spcBef>
              <a:buNone/>
            </a:pPr>
            <a:r>
              <a:rPr lang="sv-SE" sz="2200" i="1" dirty="0"/>
              <a:t>á</a:t>
            </a:r>
            <a:r>
              <a:rPr lang="en-US" sz="2200" i="1" dirty="0" err="1"/>
              <a:t>pokat</a:t>
            </a:r>
            <a:r>
              <a:rPr lang="sv-SE" sz="2200" i="1" dirty="0"/>
              <a:t>á</a:t>
            </a:r>
            <a:r>
              <a:rPr lang="en-US" sz="2200" i="1" dirty="0"/>
              <a:t>stasis</a:t>
            </a:r>
            <a:endParaRPr lang="sv-SE"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Jesus och riket</a:t>
            </a:r>
          </a:p>
        </p:txBody>
      </p:sp>
      <p:sp>
        <p:nvSpPr>
          <p:cNvPr id="3" name="Content Placeholder 2"/>
          <p:cNvSpPr>
            <a:spLocks noGrp="1"/>
          </p:cNvSpPr>
          <p:nvPr>
            <p:ph idx="1"/>
          </p:nvPr>
        </p:nvSpPr>
        <p:spPr/>
        <p:txBody>
          <a:bodyPr>
            <a:normAutofit/>
          </a:bodyPr>
          <a:lstStyle/>
          <a:p>
            <a:r>
              <a:rPr lang="sv-SE" sz="2800" dirty="0"/>
              <a:t>Två uttryck hos Jesus som karaktäriserar hans budskap:</a:t>
            </a:r>
          </a:p>
          <a:p>
            <a:endParaRPr lang="sv-SE" sz="2800" dirty="0"/>
          </a:p>
          <a:p>
            <a:r>
              <a:rPr lang="sv-SE" sz="2800" dirty="0"/>
              <a:t>”Guds rike”, </a:t>
            </a:r>
            <a:r>
              <a:rPr lang="sv-SE" sz="2800" i="1" dirty="0"/>
              <a:t>basileía toũ teoũ</a:t>
            </a:r>
          </a:p>
          <a:p>
            <a:endParaRPr lang="sv-SE" sz="2800" dirty="0"/>
          </a:p>
          <a:p>
            <a:r>
              <a:rPr lang="sv-SE" sz="2800" dirty="0"/>
              <a:t>”Himmelriket”, </a:t>
            </a:r>
            <a:r>
              <a:rPr lang="sv-SE" sz="2800" i="1" dirty="0"/>
              <a:t>basileía </a:t>
            </a:r>
            <a:r>
              <a:rPr lang="sv-SE" sz="2800" i="1" dirty="0" err="1"/>
              <a:t>tōn</a:t>
            </a:r>
            <a:r>
              <a:rPr lang="sv-SE" sz="2800" i="1" dirty="0"/>
              <a:t> </a:t>
            </a:r>
            <a:r>
              <a:rPr lang="sv-SE" sz="2800" i="1" dirty="0" err="1"/>
              <a:t>oúranōn</a:t>
            </a:r>
            <a:endParaRPr lang="sv-SE" sz="2800" i="1" dirty="0"/>
          </a:p>
        </p:txBody>
      </p:sp>
    </p:spTree>
    <p:extLst>
      <p:ext uri="{BB962C8B-B14F-4D97-AF65-F5344CB8AC3E}">
        <p14:creationId xmlns:p14="http://schemas.microsoft.com/office/powerpoint/2010/main" val="22868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a:t>Är Israel som en självständig stat en uppfyllelse av bibliska profetior?</a:t>
            </a:r>
          </a:p>
        </p:txBody>
      </p:sp>
      <p:sp>
        <p:nvSpPr>
          <p:cNvPr id="3" name="Platshållare för innehåll 2"/>
          <p:cNvSpPr>
            <a:spLocks noGrp="1"/>
          </p:cNvSpPr>
          <p:nvPr>
            <p:ph idx="1"/>
          </p:nvPr>
        </p:nvSpPr>
        <p:spPr>
          <a:xfrm>
            <a:off x="827584" y="1844824"/>
            <a:ext cx="7632848" cy="4176464"/>
          </a:xfrm>
        </p:spPr>
        <p:txBody>
          <a:bodyPr>
            <a:normAutofit/>
          </a:bodyPr>
          <a:lstStyle/>
          <a:p>
            <a:pPr marL="0" indent="0">
              <a:spcBef>
                <a:spcPts val="0"/>
              </a:spcBef>
              <a:buNone/>
            </a:pPr>
            <a:r>
              <a:rPr lang="sv-SE" sz="2200" dirty="0"/>
              <a:t>Svaret blir, nej! av den enkla anledningen att judarna </a:t>
            </a:r>
            <a:r>
              <a:rPr lang="sv-SE" sz="2200" b="1" i="1" dirty="0"/>
              <a:t>inte</a:t>
            </a:r>
            <a:r>
              <a:rPr lang="sv-SE" sz="2200" dirty="0"/>
              <a:t> har vänt sig till Gud, dvs. accepterat </a:t>
            </a:r>
            <a:r>
              <a:rPr lang="sv-SE" sz="2200" b="1" i="1" cap="small" dirty="0">
                <a:solidFill>
                  <a:srgbClr val="C00000"/>
                </a:solidFill>
              </a:rPr>
              <a:t>Jesus </a:t>
            </a:r>
            <a:r>
              <a:rPr lang="sv-SE" sz="2200" b="1" i="1" cap="small">
                <a:solidFill>
                  <a:srgbClr val="C00000"/>
                </a:solidFill>
              </a:rPr>
              <a:t>som Messias.</a:t>
            </a:r>
            <a:endParaRPr lang="sv-SE" sz="2200" dirty="0"/>
          </a:p>
          <a:p>
            <a:pPr marL="0" indent="0">
              <a:spcBef>
                <a:spcPts val="600"/>
              </a:spcBef>
              <a:buNone/>
            </a:pPr>
            <a:endParaRPr lang="sv-SE" sz="2200" dirty="0"/>
          </a:p>
          <a:p>
            <a:pPr marL="0" indent="0">
              <a:spcBef>
                <a:spcPts val="600"/>
              </a:spcBef>
              <a:buNone/>
            </a:pPr>
            <a:r>
              <a:rPr lang="sv-SE" sz="2200" dirty="0"/>
              <a:t>”De andra (judar) blir däremot inympade, </a:t>
            </a:r>
            <a:r>
              <a:rPr lang="sv-SE" sz="2200" b="1" i="1" dirty="0">
                <a:solidFill>
                  <a:srgbClr val="C00000"/>
                </a:solidFill>
              </a:rPr>
              <a:t>såvida de </a:t>
            </a:r>
            <a:r>
              <a:rPr lang="sv-SE" sz="2200" dirty="0"/>
              <a:t>(judar) </a:t>
            </a:r>
            <a:r>
              <a:rPr lang="sv-SE" sz="2200" b="1" i="1" dirty="0">
                <a:solidFill>
                  <a:srgbClr val="C00000"/>
                </a:solidFill>
              </a:rPr>
              <a:t>inte framhärdar i sin otro</a:t>
            </a:r>
            <a:r>
              <a:rPr lang="sv-SE" sz="2200" i="1" dirty="0"/>
              <a:t>.</a:t>
            </a:r>
            <a:r>
              <a:rPr lang="sv-SE" sz="2200" dirty="0"/>
              <a:t> Det står i Guds makt att ympa in dem igen.” </a:t>
            </a:r>
            <a:r>
              <a:rPr lang="sv-SE" sz="1400" dirty="0"/>
              <a:t>Rom 11:23</a:t>
            </a:r>
            <a:endParaRPr lang="sv-SE" sz="2200" dirty="0"/>
          </a:p>
          <a:p>
            <a:pPr marL="0" indent="0">
              <a:spcBef>
                <a:spcPts val="600"/>
              </a:spcBef>
              <a:buNone/>
            </a:pPr>
            <a:endParaRPr lang="sv-SE" sz="2200" dirty="0"/>
          </a:p>
          <a:p>
            <a:pPr marL="0" indent="0">
              <a:spcBef>
                <a:spcPts val="600"/>
              </a:spcBef>
              <a:buNone/>
            </a:pPr>
            <a:r>
              <a:rPr lang="sv-SE" sz="2200" dirty="0"/>
              <a:t>Israel som </a:t>
            </a:r>
            <a:r>
              <a:rPr lang="sv-SE" sz="2200" b="1" i="1" dirty="0"/>
              <a:t>stat</a:t>
            </a:r>
            <a:r>
              <a:rPr lang="sv-SE" sz="2200" dirty="0"/>
              <a:t> förlitar sig </a:t>
            </a:r>
            <a:r>
              <a:rPr lang="sv-SE" sz="2200" b="1" i="1" dirty="0"/>
              <a:t>inte</a:t>
            </a:r>
            <a:r>
              <a:rPr lang="sv-SE" sz="2200" dirty="0"/>
              <a:t> på Gud i Kristus utan på USA och är helt beroende av USA:s hjälp. Det andra stödet till Israel som stat kommer från den kristna sionismen.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Sammanfattning</a:t>
            </a:r>
          </a:p>
        </p:txBody>
      </p:sp>
      <p:sp>
        <p:nvSpPr>
          <p:cNvPr id="3" name="Content Placeholder 2"/>
          <p:cNvSpPr>
            <a:spLocks noGrp="1"/>
          </p:cNvSpPr>
          <p:nvPr>
            <p:ph idx="1"/>
          </p:nvPr>
        </p:nvSpPr>
        <p:spPr/>
        <p:txBody>
          <a:bodyPr>
            <a:normAutofit fontScale="92500" lnSpcReduction="10000"/>
          </a:bodyPr>
          <a:lstStyle/>
          <a:p>
            <a:pPr marL="0" indent="0">
              <a:buNone/>
            </a:pPr>
            <a:r>
              <a:rPr lang="sv-SE" sz="2400" dirty="0"/>
              <a:t>1. Sionismen är en </a:t>
            </a:r>
            <a:r>
              <a:rPr lang="sv-SE" sz="2400" b="1" i="1" dirty="0"/>
              <a:t>politisk</a:t>
            </a:r>
            <a:r>
              <a:rPr lang="sv-SE" sz="2400" dirty="0"/>
              <a:t> rörelse som har hämtat sin inspiration från 1800-talets nationalism.</a:t>
            </a:r>
          </a:p>
          <a:p>
            <a:pPr marL="0" indent="0">
              <a:buNone/>
            </a:pPr>
            <a:r>
              <a:rPr lang="sv-SE" sz="2400" dirty="0"/>
              <a:t>2. Enligt Theodor Herzl är sionism inte en religiös utan en </a:t>
            </a:r>
            <a:r>
              <a:rPr lang="sv-SE" sz="2400" b="1" i="1" dirty="0"/>
              <a:t>nationell</a:t>
            </a:r>
            <a:r>
              <a:rPr lang="sv-SE" sz="2400" dirty="0"/>
              <a:t> fråga, ett ”politiskt uppdrag”.</a:t>
            </a:r>
          </a:p>
          <a:p>
            <a:pPr marL="0" indent="0">
              <a:buNone/>
            </a:pPr>
            <a:r>
              <a:rPr lang="sv-SE" sz="2400" dirty="0"/>
              <a:t>3. Staten Israel är en </a:t>
            </a:r>
            <a:r>
              <a:rPr lang="sv-SE" sz="2400" b="1" i="1" dirty="0"/>
              <a:t>sekulär</a:t>
            </a:r>
            <a:r>
              <a:rPr lang="sv-SE" sz="2400" dirty="0"/>
              <a:t> stat som inte på något sätt har med bibliska profetior att göra. Israel har ingen kung som Davids ättling.</a:t>
            </a:r>
          </a:p>
          <a:p>
            <a:pPr marL="0" indent="0" defTabSz="360000">
              <a:buNone/>
            </a:pPr>
            <a:r>
              <a:rPr lang="sv-SE" sz="2400" dirty="0"/>
              <a:t>4. I Självständighetsdeklarationen sägs </a:t>
            </a:r>
            <a:r>
              <a:rPr lang="sv-SE" sz="2400" b="1" i="1" dirty="0"/>
              <a:t>ingeting</a:t>
            </a:r>
            <a:r>
              <a:rPr lang="sv-SE" sz="2400" dirty="0"/>
              <a:t> om att man förtröstar på Gud i Jesus som Messias och Israels frälsare.</a:t>
            </a:r>
          </a:p>
          <a:p>
            <a:pPr marL="0" indent="0">
              <a:buNone/>
            </a:pPr>
            <a:r>
              <a:rPr lang="sv-SE" sz="2400" dirty="0"/>
              <a:t>5. Det </a:t>
            </a:r>
            <a:r>
              <a:rPr lang="sv-SE" sz="2400" b="1" i="1" dirty="0"/>
              <a:t>nya gudsfolket </a:t>
            </a:r>
            <a:r>
              <a:rPr lang="sv-SE" sz="2400" dirty="0"/>
              <a:t>utgörs av judar och hedningar som har accepterat Jesus som Messias.</a:t>
            </a:r>
          </a:p>
          <a:p>
            <a:pPr marL="0" indent="0">
              <a:buNone/>
            </a:pPr>
            <a:r>
              <a:rPr lang="sv-SE" sz="2400" dirty="0"/>
              <a:t>6. Jesus har inte sagt ett enda ord om Israels (som nation) ”frälsning” under kommande dagar.</a:t>
            </a:r>
          </a:p>
          <a:p>
            <a:pPr marL="0" indent="0">
              <a:buNone/>
            </a:pPr>
            <a:r>
              <a:rPr lang="sv-SE" sz="2400" dirty="0"/>
              <a:t>7. Israel har ingen kung utan en president.</a:t>
            </a:r>
          </a:p>
        </p:txBody>
      </p:sp>
    </p:spTree>
    <p:extLst>
      <p:ext uri="{BB962C8B-B14F-4D97-AF65-F5344CB8AC3E}">
        <p14:creationId xmlns:p14="http://schemas.microsoft.com/office/powerpoint/2010/main" val="17317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6400800" cy="685800"/>
          </a:xfrm>
        </p:spPr>
        <p:txBody>
          <a:bodyPr>
            <a:normAutofit fontScale="90000"/>
          </a:bodyPr>
          <a:lstStyle/>
          <a:p>
            <a:r>
              <a:rPr lang="sv-SE" dirty="0"/>
              <a:t>Israels historia som en nation</a:t>
            </a:r>
          </a:p>
        </p:txBody>
      </p:sp>
      <p:sp>
        <p:nvSpPr>
          <p:cNvPr id="3" name="Content Placeholder 2"/>
          <p:cNvSpPr>
            <a:spLocks noGrp="1"/>
          </p:cNvSpPr>
          <p:nvPr>
            <p:ph idx="1"/>
          </p:nvPr>
        </p:nvSpPr>
        <p:spPr>
          <a:xfrm>
            <a:off x="971600" y="1052736"/>
            <a:ext cx="7776864" cy="2952328"/>
          </a:xfrm>
        </p:spPr>
        <p:txBody>
          <a:bodyPr>
            <a:normAutofit fontScale="77500" lnSpcReduction="20000"/>
          </a:bodyPr>
          <a:lstStyle/>
          <a:p>
            <a:r>
              <a:rPr lang="sv-SE" sz="2400" dirty="0"/>
              <a:t>ca 1440 f.Kr. uttåget ur Egypten </a:t>
            </a:r>
          </a:p>
          <a:p>
            <a:r>
              <a:rPr lang="sv-SE" sz="2400" dirty="0"/>
              <a:t>ca 1050 f.Kr. en förenad/självständig nation (kungadöme)</a:t>
            </a:r>
          </a:p>
          <a:p>
            <a:r>
              <a:rPr lang="sv-SE" sz="2400" dirty="0"/>
              <a:t>722 f.Kr. Nordrikets (Israels) fall </a:t>
            </a:r>
          </a:p>
          <a:p>
            <a:r>
              <a:rPr lang="sv-SE" sz="2400" dirty="0"/>
              <a:t>605-586 f.Kr. Sydrikets (</a:t>
            </a:r>
            <a:r>
              <a:rPr lang="sv-SE" sz="2400" dirty="0" err="1"/>
              <a:t>Juda</a:t>
            </a:r>
            <a:r>
              <a:rPr lang="sv-SE" sz="2400" dirty="0"/>
              <a:t>) fall </a:t>
            </a:r>
          </a:p>
          <a:p>
            <a:r>
              <a:rPr lang="sv-SE" sz="2400" dirty="0"/>
              <a:t>(ca 960 – 538 det första templets tid)</a:t>
            </a:r>
          </a:p>
          <a:p>
            <a:r>
              <a:rPr lang="sv-SE" sz="2400" dirty="0"/>
              <a:t>Kring 500-400 f.Kr. återuppbyggandet under Esra och </a:t>
            </a:r>
            <a:r>
              <a:rPr lang="sv-SE" sz="2400" dirty="0" err="1"/>
              <a:t>Nehemja</a:t>
            </a:r>
            <a:endParaRPr lang="sv-SE" sz="2400" dirty="0"/>
          </a:p>
          <a:p>
            <a:r>
              <a:rPr lang="sv-SE" sz="2400" dirty="0"/>
              <a:t>ca 400 f.Kr. – 70 e.Kr. under olika ockupationsmakter</a:t>
            </a:r>
          </a:p>
          <a:p>
            <a:r>
              <a:rPr lang="sv-SE" sz="2400" dirty="0"/>
              <a:t>(586 </a:t>
            </a:r>
            <a:r>
              <a:rPr lang="sv-SE" sz="2400" dirty="0" err="1"/>
              <a:t>f.kr</a:t>
            </a:r>
            <a:r>
              <a:rPr lang="sv-SE" sz="2400" dirty="0"/>
              <a:t>. – 70 e.Kr. det andra templets tid)</a:t>
            </a:r>
          </a:p>
          <a:p>
            <a:r>
              <a:rPr lang="sv-SE" sz="2400" dirty="0"/>
              <a:t>70/135 e.Kr. - diaspora </a:t>
            </a:r>
          </a:p>
          <a:p>
            <a:r>
              <a:rPr lang="sv-SE" sz="2400" dirty="0"/>
              <a:t>1948 Israel som en självständig stat (republik)</a:t>
            </a:r>
            <a:endParaRPr lang="sv-SE" dirty="0"/>
          </a:p>
          <a:p>
            <a:endParaRPr lang="sv-SE" sz="1900" dirty="0"/>
          </a:p>
          <a:p>
            <a:endParaRPr lang="sv-SE" dirty="0"/>
          </a:p>
        </p:txBody>
      </p:sp>
      <p:cxnSp>
        <p:nvCxnSpPr>
          <p:cNvPr id="5" name="Straight Connector 4"/>
          <p:cNvCxnSpPr/>
          <p:nvPr/>
        </p:nvCxnSpPr>
        <p:spPr>
          <a:xfrm>
            <a:off x="467544" y="4797152"/>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9552" y="4183507"/>
            <a:ext cx="8223194" cy="353943"/>
          </a:xfrm>
          <a:prstGeom prst="rect">
            <a:avLst/>
          </a:prstGeom>
          <a:noFill/>
        </p:spPr>
        <p:txBody>
          <a:bodyPr wrap="square" rtlCol="0">
            <a:spAutoFit/>
          </a:bodyPr>
          <a:lstStyle/>
          <a:p>
            <a:r>
              <a:rPr lang="sv-SE" sz="1700" dirty="0"/>
              <a:t>Israel som ett kungarike 				              Israel som en stat</a:t>
            </a:r>
          </a:p>
        </p:txBody>
      </p:sp>
      <p:sp>
        <p:nvSpPr>
          <p:cNvPr id="7" name="TextBox 6"/>
          <p:cNvSpPr txBox="1"/>
          <p:nvPr/>
        </p:nvSpPr>
        <p:spPr>
          <a:xfrm>
            <a:off x="467544" y="4509120"/>
            <a:ext cx="8318559" cy="861774"/>
          </a:xfrm>
          <a:prstGeom prst="rect">
            <a:avLst/>
          </a:prstGeom>
          <a:noFill/>
        </p:spPr>
        <p:txBody>
          <a:bodyPr wrap="square" rtlCol="0">
            <a:spAutoFit/>
          </a:bodyPr>
          <a:lstStyle/>
          <a:p>
            <a:r>
              <a:rPr lang="sv-SE" sz="1400" dirty="0"/>
              <a:t>	 	 Återkomst 		Diaspora </a:t>
            </a:r>
          </a:p>
          <a:p>
            <a:endParaRPr lang="sv-SE" sz="800" dirty="0"/>
          </a:p>
          <a:p>
            <a:r>
              <a:rPr lang="sv-SE" sz="1400" dirty="0"/>
              <a:t>Ca 1050 f.Kr  - 722-586 </a:t>
            </a:r>
            <a:r>
              <a:rPr lang="sv-SE" sz="1400" dirty="0" err="1"/>
              <a:t>f.kr</a:t>
            </a:r>
            <a:r>
              <a:rPr lang="sv-SE" sz="1400" dirty="0"/>
              <a:t>.                                       70 e.Kr. 	            	            1948</a:t>
            </a:r>
          </a:p>
          <a:p>
            <a:r>
              <a:rPr lang="sv-SE" sz="1400" dirty="0"/>
              <a:t>	   Till fångenskap</a:t>
            </a:r>
          </a:p>
        </p:txBody>
      </p:sp>
      <p:cxnSp>
        <p:nvCxnSpPr>
          <p:cNvPr id="13" name="Straight Connector 12"/>
          <p:cNvCxnSpPr/>
          <p:nvPr/>
        </p:nvCxnSpPr>
        <p:spPr>
          <a:xfrm flipV="1">
            <a:off x="539552" y="4509120"/>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4067944" y="4509120"/>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6588224" y="4509120"/>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26" name="Rak 25"/>
          <p:cNvCxnSpPr/>
          <p:nvPr/>
        </p:nvCxnSpPr>
        <p:spPr>
          <a:xfrm>
            <a:off x="539552" y="6165304"/>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539552" y="5445224"/>
            <a:ext cx="2161876" cy="738664"/>
          </a:xfrm>
          <a:prstGeom prst="rect">
            <a:avLst/>
          </a:prstGeom>
          <a:noFill/>
        </p:spPr>
        <p:txBody>
          <a:bodyPr wrap="square" rtlCol="0">
            <a:spAutoFit/>
          </a:bodyPr>
          <a:lstStyle/>
          <a:p>
            <a:r>
              <a:rPr lang="sv-SE" sz="1400" dirty="0"/>
              <a:t>Saul , ca 1050 – 1010 f.Kr.</a:t>
            </a:r>
          </a:p>
          <a:p>
            <a:r>
              <a:rPr lang="sv-SE" sz="1400" dirty="0"/>
              <a:t>David, ca 1010 – 970 f.Kr</a:t>
            </a:r>
            <a:r>
              <a:rPr lang="sv-SE" sz="1400" i="1" dirty="0"/>
              <a:t>.</a:t>
            </a:r>
            <a:r>
              <a:rPr lang="sv-SE" sz="1400" dirty="0"/>
              <a:t> </a:t>
            </a:r>
          </a:p>
          <a:p>
            <a:r>
              <a:rPr lang="sv-SE" sz="1400" dirty="0"/>
              <a:t>Salomo, ca 970 – 930 f.Kr.</a:t>
            </a:r>
          </a:p>
        </p:txBody>
      </p:sp>
      <p:cxnSp>
        <p:nvCxnSpPr>
          <p:cNvPr id="29" name="Rak 28"/>
          <p:cNvCxnSpPr/>
          <p:nvPr/>
        </p:nvCxnSpPr>
        <p:spPr>
          <a:xfrm flipV="1">
            <a:off x="2843808" y="5805264"/>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Rak 33"/>
          <p:cNvCxnSpPr/>
          <p:nvPr/>
        </p:nvCxnSpPr>
        <p:spPr>
          <a:xfrm>
            <a:off x="2843808" y="5805264"/>
            <a:ext cx="32403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2843808" y="6597352"/>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Rak 38"/>
          <p:cNvCxnSpPr/>
          <p:nvPr/>
        </p:nvCxnSpPr>
        <p:spPr>
          <a:xfrm>
            <a:off x="539552" y="4725144"/>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ak 41"/>
          <p:cNvCxnSpPr/>
          <p:nvPr/>
        </p:nvCxnSpPr>
        <p:spPr>
          <a:xfrm>
            <a:off x="2267744" y="4797152"/>
            <a:ext cx="5976664"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ruta 49"/>
          <p:cNvSpPr txBox="1"/>
          <p:nvPr/>
        </p:nvSpPr>
        <p:spPr>
          <a:xfrm>
            <a:off x="3131840" y="6237312"/>
            <a:ext cx="1687065" cy="307777"/>
          </a:xfrm>
          <a:prstGeom prst="rect">
            <a:avLst/>
          </a:prstGeom>
          <a:noFill/>
        </p:spPr>
        <p:txBody>
          <a:bodyPr wrap="none" rtlCol="0">
            <a:spAutoFit/>
          </a:bodyPr>
          <a:lstStyle/>
          <a:p>
            <a:r>
              <a:rPr lang="sv-SE" sz="1400" dirty="0"/>
              <a:t>Israel 930 – 722 f.Kr.</a:t>
            </a:r>
          </a:p>
        </p:txBody>
      </p:sp>
      <p:cxnSp>
        <p:nvCxnSpPr>
          <p:cNvPr id="51" name="Straight Connector 13"/>
          <p:cNvCxnSpPr/>
          <p:nvPr/>
        </p:nvCxnSpPr>
        <p:spPr>
          <a:xfrm flipV="1">
            <a:off x="5148064" y="6309320"/>
            <a:ext cx="0" cy="288032"/>
          </a:xfrm>
          <a:prstGeom prst="line">
            <a:avLst/>
          </a:prstGeom>
        </p:spPr>
        <p:style>
          <a:lnRef idx="3">
            <a:schemeClr val="dk1"/>
          </a:lnRef>
          <a:fillRef idx="0">
            <a:schemeClr val="dk1"/>
          </a:fillRef>
          <a:effectRef idx="2">
            <a:schemeClr val="dk1"/>
          </a:effectRef>
          <a:fontRef idx="minor">
            <a:schemeClr val="tx1"/>
          </a:fontRef>
        </p:style>
      </p:cxnSp>
      <p:sp>
        <p:nvSpPr>
          <p:cNvPr id="52" name="textruta 51"/>
          <p:cNvSpPr txBox="1"/>
          <p:nvPr/>
        </p:nvSpPr>
        <p:spPr>
          <a:xfrm>
            <a:off x="3707904" y="5445224"/>
            <a:ext cx="1628203" cy="307777"/>
          </a:xfrm>
          <a:prstGeom prst="rect">
            <a:avLst/>
          </a:prstGeom>
          <a:noFill/>
        </p:spPr>
        <p:txBody>
          <a:bodyPr wrap="none" rtlCol="0">
            <a:spAutoFit/>
          </a:bodyPr>
          <a:lstStyle/>
          <a:p>
            <a:r>
              <a:rPr lang="sv-SE" sz="1400" dirty="0" err="1"/>
              <a:t>Juda</a:t>
            </a:r>
            <a:r>
              <a:rPr lang="sv-SE" sz="1400" dirty="0"/>
              <a:t> 930 – 586 f.Kr.</a:t>
            </a:r>
          </a:p>
        </p:txBody>
      </p:sp>
      <p:cxnSp>
        <p:nvCxnSpPr>
          <p:cNvPr id="53" name="Straight Connector 13"/>
          <p:cNvCxnSpPr/>
          <p:nvPr/>
        </p:nvCxnSpPr>
        <p:spPr>
          <a:xfrm flipV="1">
            <a:off x="6084168" y="5589240"/>
            <a:ext cx="0" cy="216024"/>
          </a:xfrm>
          <a:prstGeom prst="line">
            <a:avLst/>
          </a:prstGeom>
        </p:spPr>
        <p:style>
          <a:lnRef idx="3">
            <a:schemeClr val="dk1"/>
          </a:lnRef>
          <a:fillRef idx="0">
            <a:schemeClr val="dk1"/>
          </a:fillRef>
          <a:effectRef idx="2">
            <a:schemeClr val="dk1"/>
          </a:effectRef>
          <a:fontRef idx="minor">
            <a:schemeClr val="tx1"/>
          </a:fontRef>
        </p:style>
      </p:cxnSp>
      <p:sp>
        <p:nvSpPr>
          <p:cNvPr id="54" name="textruta 53"/>
          <p:cNvSpPr txBox="1"/>
          <p:nvPr/>
        </p:nvSpPr>
        <p:spPr>
          <a:xfrm>
            <a:off x="5508104" y="5301208"/>
            <a:ext cx="1094402" cy="307777"/>
          </a:xfrm>
          <a:prstGeom prst="rect">
            <a:avLst/>
          </a:prstGeom>
          <a:noFill/>
        </p:spPr>
        <p:txBody>
          <a:bodyPr wrap="none" rtlCol="0">
            <a:spAutoFit/>
          </a:bodyPr>
          <a:lstStyle/>
          <a:p>
            <a:r>
              <a:rPr lang="sv-SE" sz="1400" dirty="0"/>
              <a:t>605-586 f.Kr.</a:t>
            </a:r>
          </a:p>
        </p:txBody>
      </p:sp>
      <p:cxnSp>
        <p:nvCxnSpPr>
          <p:cNvPr id="55" name="Straight Connector 13"/>
          <p:cNvCxnSpPr/>
          <p:nvPr/>
        </p:nvCxnSpPr>
        <p:spPr>
          <a:xfrm flipV="1">
            <a:off x="2843808" y="5589240"/>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66" name="Rak 65"/>
          <p:cNvCxnSpPr/>
          <p:nvPr/>
        </p:nvCxnSpPr>
        <p:spPr>
          <a:xfrm>
            <a:off x="6084168" y="5805264"/>
            <a:ext cx="216024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9" name="textruta 68"/>
          <p:cNvSpPr txBox="1"/>
          <p:nvPr/>
        </p:nvSpPr>
        <p:spPr>
          <a:xfrm>
            <a:off x="2555776" y="5373216"/>
            <a:ext cx="765787" cy="307777"/>
          </a:xfrm>
          <a:prstGeom prst="rect">
            <a:avLst/>
          </a:prstGeom>
          <a:noFill/>
        </p:spPr>
        <p:txBody>
          <a:bodyPr wrap="none" rtlCol="0">
            <a:spAutoFit/>
          </a:bodyPr>
          <a:lstStyle/>
          <a:p>
            <a:r>
              <a:rPr lang="sv-SE" sz="1400" dirty="0"/>
              <a:t>930 f.Kr.</a:t>
            </a:r>
          </a:p>
        </p:txBody>
      </p:sp>
      <p:sp>
        <p:nvSpPr>
          <p:cNvPr id="70" name="textruta 69"/>
          <p:cNvSpPr txBox="1"/>
          <p:nvPr/>
        </p:nvSpPr>
        <p:spPr>
          <a:xfrm>
            <a:off x="7668344" y="5229200"/>
            <a:ext cx="1094402" cy="307777"/>
          </a:xfrm>
          <a:prstGeom prst="rect">
            <a:avLst/>
          </a:prstGeom>
          <a:noFill/>
        </p:spPr>
        <p:txBody>
          <a:bodyPr wrap="none" rtlCol="0">
            <a:spAutoFit/>
          </a:bodyPr>
          <a:lstStyle/>
          <a:p>
            <a:r>
              <a:rPr lang="sv-SE" sz="1400" dirty="0"/>
              <a:t>538-516 f.Kr.</a:t>
            </a:r>
          </a:p>
        </p:txBody>
      </p:sp>
      <p:cxnSp>
        <p:nvCxnSpPr>
          <p:cNvPr id="71" name="Straight Connector 13"/>
          <p:cNvCxnSpPr/>
          <p:nvPr/>
        </p:nvCxnSpPr>
        <p:spPr>
          <a:xfrm flipV="1">
            <a:off x="8244408" y="5589240"/>
            <a:ext cx="0" cy="216024"/>
          </a:xfrm>
          <a:prstGeom prst="line">
            <a:avLst/>
          </a:prstGeom>
        </p:spPr>
        <p:style>
          <a:lnRef idx="3">
            <a:schemeClr val="dk1"/>
          </a:lnRef>
          <a:fillRef idx="0">
            <a:schemeClr val="dk1"/>
          </a:fillRef>
          <a:effectRef idx="2">
            <a:schemeClr val="dk1"/>
          </a:effectRef>
          <a:fontRef idx="minor">
            <a:schemeClr val="tx1"/>
          </a:fontRef>
        </p:style>
      </p:cxnSp>
      <p:sp>
        <p:nvSpPr>
          <p:cNvPr id="27" name="textruta 26"/>
          <p:cNvSpPr txBox="1"/>
          <p:nvPr/>
        </p:nvSpPr>
        <p:spPr>
          <a:xfrm>
            <a:off x="4788024" y="5949280"/>
            <a:ext cx="796693" cy="369332"/>
          </a:xfrm>
          <a:prstGeom prst="rect">
            <a:avLst/>
          </a:prstGeom>
          <a:noFill/>
        </p:spPr>
        <p:txBody>
          <a:bodyPr wrap="none" rtlCol="0">
            <a:spAutoFit/>
          </a:bodyPr>
          <a:lstStyle/>
          <a:p>
            <a:r>
              <a:rPr lang="sv-SE" sz="1400" dirty="0"/>
              <a:t>722 f.Kr</a:t>
            </a:r>
            <a:r>
              <a:rPr lang="sv-SE" dirty="0"/>
              <a:t>.</a:t>
            </a:r>
          </a:p>
        </p:txBody>
      </p:sp>
    </p:spTree>
    <p:extLst>
      <p:ext uri="{BB962C8B-B14F-4D97-AF65-F5344CB8AC3E}">
        <p14:creationId xmlns:p14="http://schemas.microsoft.com/office/powerpoint/2010/main" val="101441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Modern tid</a:t>
            </a:r>
          </a:p>
        </p:txBody>
      </p:sp>
      <p:sp>
        <p:nvSpPr>
          <p:cNvPr id="3" name="Content Placeholder 2"/>
          <p:cNvSpPr>
            <a:spLocks noGrp="1"/>
          </p:cNvSpPr>
          <p:nvPr>
            <p:ph idx="1"/>
          </p:nvPr>
        </p:nvSpPr>
        <p:spPr>
          <a:xfrm>
            <a:off x="1115616" y="1600200"/>
            <a:ext cx="7571184" cy="4525963"/>
          </a:xfrm>
        </p:spPr>
        <p:txBody>
          <a:bodyPr/>
          <a:lstStyle/>
          <a:p>
            <a:r>
              <a:rPr lang="sv-SE" dirty="0"/>
              <a:t>Nationalstater,  1650 - 1900-talet</a:t>
            </a:r>
          </a:p>
          <a:p>
            <a:r>
              <a:rPr lang="sv-SE" dirty="0"/>
              <a:t>Sionismen uppstår som en </a:t>
            </a:r>
            <a:r>
              <a:rPr lang="sv-SE" b="1" i="1" dirty="0"/>
              <a:t>reaktion</a:t>
            </a:r>
            <a:r>
              <a:rPr lang="sv-SE" dirty="0"/>
              <a:t> på den rörelse där europeiska folkgrupper söker sin nationella självständighet.</a:t>
            </a:r>
          </a:p>
          <a:p>
            <a:endParaRPr lang="sv-SE" dirty="0"/>
          </a:p>
        </p:txBody>
      </p:sp>
    </p:spTree>
    <p:extLst>
      <p:ext uri="{BB962C8B-B14F-4D97-AF65-F5344CB8AC3E}">
        <p14:creationId xmlns:p14="http://schemas.microsoft.com/office/powerpoint/2010/main" val="26796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Sionism</a:t>
            </a:r>
          </a:p>
        </p:txBody>
      </p:sp>
      <p:sp>
        <p:nvSpPr>
          <p:cNvPr id="3" name="Platshållare för innehåll 2"/>
          <p:cNvSpPr>
            <a:spLocks noGrp="1"/>
          </p:cNvSpPr>
          <p:nvPr>
            <p:ph idx="1"/>
          </p:nvPr>
        </p:nvSpPr>
        <p:spPr/>
        <p:txBody>
          <a:bodyPr>
            <a:normAutofit/>
          </a:bodyPr>
          <a:lstStyle/>
          <a:p>
            <a:pPr algn="ctr"/>
            <a:r>
              <a:rPr lang="sv-SE" sz="3000" dirty="0"/>
              <a:t>Theodor </a:t>
            </a:r>
            <a:r>
              <a:rPr lang="sv-SE" sz="3000" dirty="0" err="1"/>
              <a:t>Herzl</a:t>
            </a:r>
            <a:r>
              <a:rPr lang="sv-SE" sz="3000" dirty="0"/>
              <a:t> (1860-1904)</a:t>
            </a:r>
          </a:p>
          <a:p>
            <a:pPr algn="ctr"/>
            <a:r>
              <a:rPr lang="sv-SE" sz="3000" i="1" dirty="0"/>
              <a:t>Der </a:t>
            </a:r>
            <a:r>
              <a:rPr lang="sv-SE" sz="3000" i="1" dirty="0" err="1"/>
              <a:t>Judenstaat</a:t>
            </a:r>
            <a:r>
              <a:rPr lang="sv-SE" sz="3000" i="1" dirty="0"/>
              <a:t> </a:t>
            </a:r>
            <a:r>
              <a:rPr lang="sv-SE" sz="3000" dirty="0"/>
              <a:t>(1896)</a:t>
            </a:r>
          </a:p>
        </p:txBody>
      </p:sp>
      <p:pic>
        <p:nvPicPr>
          <p:cNvPr id="4" name="Bildobjekt 3" descr="Herzl.gif"/>
          <p:cNvPicPr>
            <a:picLocks noChangeAspect="1"/>
          </p:cNvPicPr>
          <p:nvPr/>
        </p:nvPicPr>
        <p:blipFill>
          <a:blip r:embed="rId2" cstate="print"/>
          <a:stretch>
            <a:fillRect/>
          </a:stretch>
        </p:blipFill>
        <p:spPr>
          <a:xfrm>
            <a:off x="1545180" y="2996952"/>
            <a:ext cx="2242181" cy="3024336"/>
          </a:xfrm>
          <a:prstGeom prst="rect">
            <a:avLst/>
          </a:prstGeom>
          <a:ln>
            <a:noFill/>
          </a:ln>
          <a:effectLst>
            <a:outerShdw blurRad="292100" dist="139700" dir="2700000" algn="tl" rotWithShape="0">
              <a:srgbClr val="333333">
                <a:alpha val="65000"/>
              </a:srgbClr>
            </a:outerShdw>
          </a:effectLst>
        </p:spPr>
      </p:pic>
      <p:pic>
        <p:nvPicPr>
          <p:cNvPr id="5" name="Bildobjekt 4" descr="DE_Herzl_Judenstaat_01.jpg"/>
          <p:cNvPicPr>
            <a:picLocks noChangeAspect="1"/>
          </p:cNvPicPr>
          <p:nvPr/>
        </p:nvPicPr>
        <p:blipFill>
          <a:blip r:embed="rId3" cstate="print"/>
          <a:stretch>
            <a:fillRect/>
          </a:stretch>
        </p:blipFill>
        <p:spPr>
          <a:xfrm>
            <a:off x="5076056" y="2996952"/>
            <a:ext cx="2459387"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former av sionism</a:t>
            </a:r>
          </a:p>
        </p:txBody>
      </p:sp>
      <p:sp>
        <p:nvSpPr>
          <p:cNvPr id="3" name="Platshållare för innehåll 2"/>
          <p:cNvSpPr>
            <a:spLocks noGrp="1"/>
          </p:cNvSpPr>
          <p:nvPr>
            <p:ph idx="1"/>
          </p:nvPr>
        </p:nvSpPr>
        <p:spPr>
          <a:xfrm>
            <a:off x="1259632" y="1600200"/>
            <a:ext cx="7427168" cy="4525963"/>
          </a:xfrm>
        </p:spPr>
        <p:txBody>
          <a:bodyPr/>
          <a:lstStyle/>
          <a:p>
            <a:pPr marL="0" lvl="1" indent="0">
              <a:buNone/>
            </a:pPr>
            <a:r>
              <a:rPr lang="en-US" dirty="0" err="1"/>
              <a:t>Arbetar</a:t>
            </a:r>
            <a:r>
              <a:rPr lang="en-US" dirty="0"/>
              <a:t>- (</a:t>
            </a:r>
            <a:r>
              <a:rPr lang="en-US" dirty="0" err="1"/>
              <a:t>proletariatets</a:t>
            </a:r>
            <a:r>
              <a:rPr lang="en-US" dirty="0"/>
              <a:t>) </a:t>
            </a:r>
            <a:r>
              <a:rPr lang="en-US" dirty="0" err="1"/>
              <a:t>sionism</a:t>
            </a:r>
            <a:endParaRPr lang="en-US" dirty="0"/>
          </a:p>
          <a:p>
            <a:pPr marL="0" lvl="1" indent="0">
              <a:buNone/>
            </a:pPr>
            <a:r>
              <a:rPr lang="en-US" dirty="0"/>
              <a:t>Liberal </a:t>
            </a:r>
            <a:r>
              <a:rPr lang="en-US" dirty="0" err="1"/>
              <a:t>sionism</a:t>
            </a:r>
            <a:endParaRPr lang="en-US" dirty="0"/>
          </a:p>
          <a:p>
            <a:pPr marL="0" lvl="1" indent="0">
              <a:buNone/>
            </a:pPr>
            <a:r>
              <a:rPr lang="en-US" dirty="0" err="1"/>
              <a:t>Nationalistisk</a:t>
            </a:r>
            <a:r>
              <a:rPr lang="en-US" dirty="0"/>
              <a:t> </a:t>
            </a:r>
            <a:r>
              <a:rPr lang="en-US" dirty="0" err="1"/>
              <a:t>sionism</a:t>
            </a:r>
            <a:endParaRPr lang="en-US" dirty="0"/>
          </a:p>
          <a:p>
            <a:pPr marL="0" lvl="1" indent="0">
              <a:buNone/>
            </a:pPr>
            <a:r>
              <a:rPr lang="en-US" dirty="0" err="1"/>
              <a:t>Religiös</a:t>
            </a:r>
            <a:r>
              <a:rPr lang="en-US" dirty="0"/>
              <a:t> </a:t>
            </a:r>
            <a:r>
              <a:rPr lang="en-US" dirty="0" err="1"/>
              <a:t>sionism</a:t>
            </a:r>
            <a:endParaRPr lang="en-US" dirty="0"/>
          </a:p>
          <a:p>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Kristen sionism</a:t>
            </a:r>
          </a:p>
        </p:txBody>
      </p:sp>
      <p:sp>
        <p:nvSpPr>
          <p:cNvPr id="3" name="Platshållare för innehåll 2"/>
          <p:cNvSpPr>
            <a:spLocks noGrp="1"/>
          </p:cNvSpPr>
          <p:nvPr>
            <p:ph idx="1"/>
          </p:nvPr>
        </p:nvSpPr>
        <p:spPr>
          <a:xfrm>
            <a:off x="457200" y="1600200"/>
            <a:ext cx="8229600" cy="5257800"/>
          </a:xfrm>
        </p:spPr>
        <p:txBody>
          <a:bodyPr>
            <a:normAutofit fontScale="92500" lnSpcReduction="20000"/>
          </a:bodyPr>
          <a:lstStyle/>
          <a:p>
            <a:r>
              <a:rPr lang="sv-SE" sz="2400" b="1" dirty="0"/>
              <a:t>”Kristen sionism</a:t>
            </a:r>
            <a:r>
              <a:rPr lang="sv-SE" sz="2400" dirty="0"/>
              <a:t>, </a:t>
            </a:r>
            <a:r>
              <a:rPr lang="sv-SE" sz="2400" i="1" dirty="0"/>
              <a:t>evangelisk sionism</a:t>
            </a:r>
            <a:r>
              <a:rPr lang="sv-SE" sz="2400" dirty="0"/>
              <a:t>, är en form av sionism som är vanlig bland fundamentalistiska och </a:t>
            </a:r>
            <a:r>
              <a:rPr lang="sv-SE" sz="2400" dirty="0" err="1"/>
              <a:t>pentekostala</a:t>
            </a:r>
            <a:r>
              <a:rPr lang="sv-SE" sz="2400" dirty="0"/>
              <a:t> kristna rörelser, särskilt bland USA:s högerkristna.” </a:t>
            </a:r>
          </a:p>
          <a:p>
            <a:pPr algn="r">
              <a:buNone/>
            </a:pPr>
            <a:r>
              <a:rPr lang="sv-SE" sz="1400" dirty="0"/>
              <a:t>http://sv.wikipedia.org/wiki/Kristen_sionism</a:t>
            </a:r>
          </a:p>
          <a:p>
            <a:r>
              <a:rPr lang="en-US" sz="2400" dirty="0"/>
              <a:t>“Kristen </a:t>
            </a:r>
            <a:r>
              <a:rPr lang="en-US" sz="2400" dirty="0" err="1"/>
              <a:t>sionism</a:t>
            </a:r>
            <a:r>
              <a:rPr lang="en-US" sz="2400" dirty="0"/>
              <a:t> </a:t>
            </a:r>
            <a:r>
              <a:rPr lang="en-US" sz="2400" dirty="0" err="1"/>
              <a:t>kan</a:t>
            </a:r>
            <a:r>
              <a:rPr lang="en-US" sz="2400" dirty="0"/>
              <a:t> </a:t>
            </a:r>
            <a:r>
              <a:rPr lang="en-US" sz="2400" dirty="0" err="1"/>
              <a:t>definieras</a:t>
            </a:r>
            <a:r>
              <a:rPr lang="en-US" sz="2400" dirty="0"/>
              <a:t> </a:t>
            </a:r>
            <a:r>
              <a:rPr lang="en-US" sz="2400" dirty="0" err="1"/>
              <a:t>som</a:t>
            </a:r>
            <a:r>
              <a:rPr lang="en-US" sz="2400" dirty="0"/>
              <a:t> </a:t>
            </a:r>
            <a:r>
              <a:rPr lang="en-US" sz="2400" dirty="0" err="1"/>
              <a:t>kristet</a:t>
            </a:r>
            <a:r>
              <a:rPr lang="en-US" sz="2400" dirty="0"/>
              <a:t> </a:t>
            </a:r>
            <a:r>
              <a:rPr lang="en-US" sz="2400" dirty="0" err="1"/>
              <a:t>stöd</a:t>
            </a:r>
            <a:r>
              <a:rPr lang="en-US" sz="2400" dirty="0"/>
              <a:t> </a:t>
            </a:r>
            <a:r>
              <a:rPr lang="en-US" sz="2400" dirty="0" err="1"/>
              <a:t>för</a:t>
            </a:r>
            <a:r>
              <a:rPr lang="en-US" sz="2400" dirty="0"/>
              <a:t> </a:t>
            </a:r>
            <a:r>
              <a:rPr lang="en-US" sz="2400" dirty="0" err="1"/>
              <a:t>sionismen</a:t>
            </a:r>
            <a:r>
              <a:rPr lang="en-US" sz="2400" dirty="0"/>
              <a:t> –  </a:t>
            </a:r>
            <a:r>
              <a:rPr lang="en-US" sz="2400" dirty="0" err="1"/>
              <a:t>d.v.s</a:t>
            </a:r>
            <a:r>
              <a:rPr lang="en-US" sz="2400" dirty="0"/>
              <a:t>. </a:t>
            </a:r>
            <a:r>
              <a:rPr lang="en-US" sz="2400" dirty="0" err="1"/>
              <a:t>judarnas</a:t>
            </a:r>
            <a:r>
              <a:rPr lang="en-US" sz="2400" dirty="0"/>
              <a:t> </a:t>
            </a:r>
            <a:r>
              <a:rPr lang="en-US" sz="2400" dirty="0" err="1"/>
              <a:t>återvändande</a:t>
            </a:r>
            <a:r>
              <a:rPr lang="en-US" sz="2400" dirty="0"/>
              <a:t> till </a:t>
            </a:r>
            <a:r>
              <a:rPr lang="en-US" sz="2400" dirty="0" err="1"/>
              <a:t>sitt</a:t>
            </a:r>
            <a:r>
              <a:rPr lang="en-US" sz="2400" dirty="0"/>
              <a:t> </a:t>
            </a:r>
            <a:r>
              <a:rPr lang="en-US" sz="2400" dirty="0" err="1"/>
              <a:t>bibliska</a:t>
            </a:r>
            <a:r>
              <a:rPr lang="en-US" sz="2400" dirty="0"/>
              <a:t> </a:t>
            </a:r>
            <a:r>
              <a:rPr lang="en-US" sz="2400" dirty="0" err="1"/>
              <a:t>hemland</a:t>
            </a:r>
            <a:r>
              <a:rPr lang="en-US" sz="2400" dirty="0"/>
              <a:t>. </a:t>
            </a:r>
            <a:r>
              <a:rPr lang="en-US" sz="2400" dirty="0" err="1"/>
              <a:t>Det</a:t>
            </a:r>
            <a:r>
              <a:rPr lang="en-US" sz="2400" dirty="0"/>
              <a:t> </a:t>
            </a:r>
            <a:r>
              <a:rPr lang="en-US" sz="2400" dirty="0" err="1"/>
              <a:t>är</a:t>
            </a:r>
            <a:r>
              <a:rPr lang="en-US" sz="2400" dirty="0"/>
              <a:t> en </a:t>
            </a:r>
            <a:r>
              <a:rPr lang="en-US" sz="2400" dirty="0" err="1"/>
              <a:t>tro</a:t>
            </a:r>
            <a:r>
              <a:rPr lang="en-US" sz="2400" dirty="0"/>
              <a:t> bland </a:t>
            </a:r>
            <a:r>
              <a:rPr lang="en-US" sz="2400" dirty="0" err="1"/>
              <a:t>några</a:t>
            </a:r>
            <a:r>
              <a:rPr lang="en-US" sz="2400" dirty="0"/>
              <a:t> </a:t>
            </a:r>
            <a:r>
              <a:rPr lang="en-US" sz="2400" dirty="0" err="1"/>
              <a:t>kristna</a:t>
            </a:r>
            <a:r>
              <a:rPr lang="en-US" sz="2400" dirty="0"/>
              <a:t> </a:t>
            </a:r>
            <a:r>
              <a:rPr lang="en-US" sz="2400" dirty="0" err="1"/>
              <a:t>enligt</a:t>
            </a:r>
            <a:r>
              <a:rPr lang="en-US" sz="2400" dirty="0"/>
              <a:t> </a:t>
            </a:r>
            <a:r>
              <a:rPr lang="en-US" sz="2400" dirty="0" err="1"/>
              <a:t>vilka</a:t>
            </a:r>
            <a:r>
              <a:rPr lang="en-US" sz="2400" dirty="0"/>
              <a:t> </a:t>
            </a:r>
            <a:r>
              <a:rPr lang="en-US" sz="2400" dirty="0" err="1"/>
              <a:t>judarnas</a:t>
            </a:r>
            <a:r>
              <a:rPr lang="en-US" sz="2400" dirty="0"/>
              <a:t> </a:t>
            </a:r>
            <a:r>
              <a:rPr lang="en-US" sz="2400" dirty="0" err="1"/>
              <a:t>återkomst</a:t>
            </a:r>
            <a:r>
              <a:rPr lang="en-US" sz="2400" dirty="0"/>
              <a:t> till Israel </a:t>
            </a:r>
            <a:r>
              <a:rPr lang="en-US" sz="2400" dirty="0" err="1"/>
              <a:t>är</a:t>
            </a:r>
            <a:r>
              <a:rPr lang="en-US" sz="2400" dirty="0"/>
              <a:t> </a:t>
            </a:r>
            <a:r>
              <a:rPr lang="en-US" sz="2400" dirty="0" err="1"/>
              <a:t>i</a:t>
            </a:r>
            <a:r>
              <a:rPr lang="en-US" sz="2400" dirty="0"/>
              <a:t> </a:t>
            </a:r>
            <a:r>
              <a:rPr lang="en-US" sz="2400" dirty="0" err="1"/>
              <a:t>linje</a:t>
            </a:r>
            <a:r>
              <a:rPr lang="en-US" sz="2400" dirty="0"/>
              <a:t> med </a:t>
            </a:r>
            <a:r>
              <a:rPr lang="en-US" sz="2400" dirty="0" err="1"/>
              <a:t>Bibelns</a:t>
            </a:r>
            <a:r>
              <a:rPr lang="en-US" sz="2400" dirty="0"/>
              <a:t> </a:t>
            </a:r>
            <a:r>
              <a:rPr lang="en-US" sz="2400" dirty="0" err="1"/>
              <a:t>profetior</a:t>
            </a:r>
            <a:r>
              <a:rPr lang="en-US" sz="2400" dirty="0"/>
              <a:t>”</a:t>
            </a:r>
          </a:p>
          <a:p>
            <a:pPr marL="0" indent="0" algn="r">
              <a:spcBef>
                <a:spcPts val="0"/>
              </a:spcBef>
              <a:buNone/>
            </a:pPr>
            <a:r>
              <a:rPr lang="en-US" sz="1400" dirty="0"/>
              <a:t>http://www.jewishvirtuallibrary.org/jsource/Zionism/christianzionism.html (min </a:t>
            </a:r>
            <a:r>
              <a:rPr lang="en-US" sz="1400" dirty="0" err="1"/>
              <a:t>översättning</a:t>
            </a:r>
            <a:r>
              <a:rPr lang="en-US" sz="1400" dirty="0"/>
              <a:t>)</a:t>
            </a:r>
            <a:endParaRPr lang="sv-SE" sz="2400" dirty="0"/>
          </a:p>
          <a:p>
            <a:r>
              <a:rPr lang="sv-SE" sz="2400" dirty="0"/>
              <a:t>Teologi (</a:t>
            </a:r>
            <a:r>
              <a:rPr lang="sv-SE" sz="2400" dirty="0" err="1"/>
              <a:t>dispensationalism</a:t>
            </a:r>
            <a:r>
              <a:rPr lang="sv-SE" sz="2400" dirty="0"/>
              <a:t>)</a:t>
            </a:r>
          </a:p>
          <a:p>
            <a:r>
              <a:rPr lang="sv-SE" sz="2400" dirty="0"/>
              <a:t>”Två-förbunds” teologi</a:t>
            </a:r>
          </a:p>
          <a:p>
            <a:r>
              <a:rPr lang="sv-SE" sz="2400" dirty="0"/>
              <a:t>Guds förbund med Abraham</a:t>
            </a:r>
          </a:p>
          <a:p>
            <a:r>
              <a:rPr lang="sv-SE" sz="2400" dirty="0"/>
              <a:t>Det nya förbundet i och genom Jesus</a:t>
            </a:r>
          </a:p>
          <a:p>
            <a:r>
              <a:rPr lang="sv-SE" sz="2400" dirty="0"/>
              <a:t>Dessa två förbund antas löpa parallellt genom historian</a:t>
            </a:r>
          </a:p>
          <a:p>
            <a:endParaRPr lang="sv-SE" sz="2400" dirty="0"/>
          </a:p>
          <a:p>
            <a:r>
              <a:rPr lang="sv-SE" sz="2400" dirty="0"/>
              <a:t>Den klassiska kristna teologin (som utgår från Nya Testamentet) säger att det nya förbundet </a:t>
            </a:r>
            <a:r>
              <a:rPr lang="sv-SE" sz="2400" b="1" i="1" dirty="0"/>
              <a:t>ersatte</a:t>
            </a:r>
            <a:r>
              <a:rPr lang="sv-SE" sz="2400" dirty="0"/>
              <a:t> det gamla förbundet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3294</TotalTime>
  <Words>4720</Words>
  <Application>Microsoft Office PowerPoint</Application>
  <PresentationFormat>Bildspel på skärmen (4:3)</PresentationFormat>
  <Paragraphs>291</Paragraphs>
  <Slides>44</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44</vt:i4>
      </vt:variant>
    </vt:vector>
  </HeadingPairs>
  <TitlesOfParts>
    <vt:vector size="48" baseType="lpstr">
      <vt:lpstr>Arial</vt:lpstr>
      <vt:lpstr>Calibri</vt:lpstr>
      <vt:lpstr>Elephant</vt:lpstr>
      <vt:lpstr>Office Theme</vt:lpstr>
      <vt:lpstr>Israel</vt:lpstr>
      <vt:lpstr>Namnet ”Israel”</vt:lpstr>
      <vt:lpstr>Olika betydelser av namnet Israel i Gamla testamentet</vt:lpstr>
      <vt:lpstr>PowerPoint-presentation</vt:lpstr>
      <vt:lpstr>Israels historia som en nation</vt:lpstr>
      <vt:lpstr>Modern tid</vt:lpstr>
      <vt:lpstr>Sionism</vt:lpstr>
      <vt:lpstr>Olika former av sionism</vt:lpstr>
      <vt:lpstr>Kristen sionism</vt:lpstr>
      <vt:lpstr>Var skulle judarna få sitt nationella hem?</vt:lpstr>
      <vt:lpstr>Vad sionism är </vt:lpstr>
      <vt:lpstr>Vad den tidigare sionism inte var</vt:lpstr>
      <vt:lpstr>Sionism och grundandet av staten Israel</vt:lpstr>
      <vt:lpstr>Balfourdeklarationen</vt:lpstr>
      <vt:lpstr>Vem är jude?</vt:lpstr>
      <vt:lpstr>Israels konstitution</vt:lpstr>
      <vt:lpstr>Varför Israel?</vt:lpstr>
      <vt:lpstr>Löftet till Abraham</vt:lpstr>
      <vt:lpstr>Israel och Juda förkastas av Gud</vt:lpstr>
      <vt:lpstr>Konsekvenser av lydnad/olydnad</vt:lpstr>
      <vt:lpstr>Hur länge skulle folket vara i fångenskap?</vt:lpstr>
      <vt:lpstr>Kyros och Guds uppfyllda löften</vt:lpstr>
      <vt:lpstr>Jeremias 70 år och Daniel</vt:lpstr>
      <vt:lpstr>Daniel 9:24-26</vt:lpstr>
      <vt:lpstr>Jesus och templets framtid</vt:lpstr>
      <vt:lpstr>PowerPoint-presentation</vt:lpstr>
      <vt:lpstr>PowerPoint-presentation</vt:lpstr>
      <vt:lpstr>Inget tredje tempel</vt:lpstr>
      <vt:lpstr>Jesus och det judiska folkets framtid</vt:lpstr>
      <vt:lpstr>Jesus och det judiska folkets framtid</vt:lpstr>
      <vt:lpstr>Jesus och Israels (landet), judiska folkets och Jerusalems framtid</vt:lpstr>
      <vt:lpstr>Paulus och det judiska folkets framtid</vt:lpstr>
      <vt:lpstr>Paulus och det judiska folkets framtid</vt:lpstr>
      <vt:lpstr>Det gamla och det nya förbundet</vt:lpstr>
      <vt:lpstr>Det nya förbundets budbärare</vt:lpstr>
      <vt:lpstr>Det sista profetiska budskapet till Israel  i Gamla testamentet</vt:lpstr>
      <vt:lpstr>Gamla testamentets relation till Jesus</vt:lpstr>
      <vt:lpstr>Nya testamentets relation till Jesus</vt:lpstr>
      <vt:lpstr>Israel i Guds plan enligt Paulus Varför Israel?</vt:lpstr>
      <vt:lpstr>Människans historia och Guds frälsningsplan</vt:lpstr>
      <vt:lpstr>Jesus svar på frågan om Israels framtid</vt:lpstr>
      <vt:lpstr>Jesus och riket</vt:lpstr>
      <vt:lpstr>Är Israel som en självständig stat en uppfyllelse av bibliska profetior?</vt:lpstr>
      <vt:lpstr>Sammanfattning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dc:title>
  <dc:creator>Vesa</dc:creator>
  <cp:lastModifiedBy>Vesa Annala</cp:lastModifiedBy>
  <cp:revision>371</cp:revision>
  <dcterms:created xsi:type="dcterms:W3CDTF">2014-11-05T11:26:49Z</dcterms:created>
  <dcterms:modified xsi:type="dcterms:W3CDTF">2023-10-30T17:48:11Z</dcterms:modified>
</cp:coreProperties>
</file>